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3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9144000" cy="5143500" type="screen16x9"/>
  <p:notesSz cx="6858000" cy="9144000"/>
  <p:embeddedFontLst>
    <p:embeddedFont>
      <p:font typeface="Abel" panose="02000506030000020004" pitchFamily="2" charset="0"/>
      <p:regular r:id="rId36"/>
    </p:embeddedFont>
    <p:embeddedFont>
      <p:font typeface="Anaheim" panose="020B0604020202020204" charset="0"/>
      <p:regular r:id="rId37"/>
    </p:embeddedFont>
    <p:embeddedFont>
      <p:font typeface="Anton" pitchFamily="2" charset="0"/>
      <p:regular r:id="rId38"/>
    </p:embeddedFont>
    <p:embeddedFont>
      <p:font typeface="Cambria Math" panose="02040503050406030204" pitchFamily="18" charset="0"/>
      <p:regular r:id="rId39"/>
    </p:embeddedFont>
    <p:embeddedFont>
      <p:font typeface="Josefin Sans" pitchFamily="2" charset="0"/>
      <p:regular r:id="rId40"/>
      <p:bold r:id="rId41"/>
      <p:italic r:id="rId42"/>
      <p:boldItalic r:id="rId43"/>
    </p:embeddedFont>
    <p:embeddedFont>
      <p:font typeface="Josefin Slab" pitchFamily="2" charset="0"/>
      <p:regular r:id="rId44"/>
      <p:bold r:id="rId45"/>
      <p:italic r:id="rId46"/>
      <p:boldItalic r:id="rId47"/>
    </p:embeddedFont>
    <p:embeddedFont>
      <p:font typeface="Josefin Slab SemiBold" pitchFamily="2" charset="0"/>
      <p:bold r:id="rId48"/>
      <p:boldItalic r:id="rId49"/>
    </p:embeddedFont>
    <p:embeddedFont>
      <p:font typeface="Staatliches" pitchFamily="2" charset="0"/>
      <p:regular r:id="rId50"/>
    </p:embeddedFont>
    <p:embeddedFont>
      <p:font typeface="Unica One" panose="020B0604020202020204" charset="0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29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4BC425-E777-43C8-AABD-14B46BC0F312}">
  <a:tblStyle styleId="{064BC425-E777-43C8-AABD-14B46BC0F3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80" y="48"/>
      </p:cViewPr>
      <p:guideLst>
        <p:guide orient="horz" pos="212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e504cad19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e504cad19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1e504cad19_4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1e504cad19_4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e504cad19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1e504cad19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1e504cad19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1e504cad19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1e504cad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1e504cad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1e504cad19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1e504cad19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1e504cad19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1e504cad19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1e504cad19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1e504cad19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e504cad19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1e504cad19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e504cad19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1e504cad19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e504cad19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e504cad19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1e504cad19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1e504cad19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e504cad19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e504cad19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6202a3cc35_0_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6202a3cc35_0_1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1e504cad19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1e504cad19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1e504cad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1e504cad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1e504cad19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1e504cad19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1e504cad19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1e504cad19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1e504cad19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1e504cad19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1e504cad19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1e504cad19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1e504cad19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1e504cad19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2627ebac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2627ebac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1e504cad19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1e504cad19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1e504cad19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1e504cad19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1e504cad19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1e504cad19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1e504cad19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1e504cad19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e504cad19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e504cad19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e504cad19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1e504cad19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e504cad19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1e504cad19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1e504cad19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1e504cad19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e504cad19_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e504cad19_4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e504cad19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1e504cad19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5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1">
  <p:cSld name="CUSTOM_6_1_1_1_1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ctrTitle"/>
          </p:nvPr>
        </p:nvSpPr>
        <p:spPr>
          <a:xfrm>
            <a:off x="5641825" y="1658275"/>
            <a:ext cx="2655600" cy="18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sz="3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grpSp>
        <p:nvGrpSpPr>
          <p:cNvPr id="75" name="Google Shape;75;p11"/>
          <p:cNvGrpSpPr/>
          <p:nvPr/>
        </p:nvGrpSpPr>
        <p:grpSpPr>
          <a:xfrm>
            <a:off x="429933" y="1083300"/>
            <a:ext cx="4465655" cy="3077191"/>
            <a:chOff x="1211784" y="1483576"/>
            <a:chExt cx="6753864" cy="2714769"/>
          </a:xfrm>
        </p:grpSpPr>
        <p:sp>
          <p:nvSpPr>
            <p:cNvPr id="76" name="Google Shape;76;p11"/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name="adj" fmla="val 431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6_1_1_2"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2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NUMBER">
  <p:cSld name="CUSTOM_6_1_1_2_1_1"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51538" y="1552688"/>
            <a:ext cx="18876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hasCustomPrompt="1"/>
          </p:nvPr>
        </p:nvSpPr>
        <p:spPr>
          <a:xfrm>
            <a:off x="1317988" y="938488"/>
            <a:ext cx="2354700" cy="6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2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6_1_1_2_1_1_1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2"/>
          </p:nvPr>
        </p:nvSpPr>
        <p:spPr>
          <a:xfrm>
            <a:off x="967226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783450" y="2437350"/>
            <a:ext cx="221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3"/>
          </p:nvPr>
        </p:nvSpPr>
        <p:spPr>
          <a:xfrm>
            <a:off x="6336924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4"/>
          </p:nvPr>
        </p:nvSpPr>
        <p:spPr>
          <a:xfrm>
            <a:off x="6153025" y="2437350"/>
            <a:ext cx="221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5"/>
          </p:nvPr>
        </p:nvSpPr>
        <p:spPr>
          <a:xfrm>
            <a:off x="365173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6"/>
          </p:nvPr>
        </p:nvSpPr>
        <p:spPr>
          <a:xfrm>
            <a:off x="3467027" y="4048925"/>
            <a:ext cx="221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7"/>
          </p:nvPr>
        </p:nvSpPr>
        <p:spPr>
          <a:xfrm>
            <a:off x="3651738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8"/>
          </p:nvPr>
        </p:nvSpPr>
        <p:spPr>
          <a:xfrm>
            <a:off x="3467027" y="2437350"/>
            <a:ext cx="221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9"/>
          </p:nvPr>
        </p:nvSpPr>
        <p:spPr>
          <a:xfrm>
            <a:off x="96678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3"/>
          </p:nvPr>
        </p:nvSpPr>
        <p:spPr>
          <a:xfrm>
            <a:off x="782925" y="4048925"/>
            <a:ext cx="221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4"/>
          </p:nvPr>
        </p:nvSpPr>
        <p:spPr>
          <a:xfrm>
            <a:off x="6336924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15"/>
          </p:nvPr>
        </p:nvSpPr>
        <p:spPr>
          <a:xfrm>
            <a:off x="6152275" y="4048925"/>
            <a:ext cx="221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17">
    <p:bg>
      <p:bgPr>
        <a:solidFill>
          <a:schemeClr val="dk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ctrTitle"/>
          </p:nvPr>
        </p:nvSpPr>
        <p:spPr>
          <a:xfrm>
            <a:off x="11029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1"/>
          </p:nvPr>
        </p:nvSpPr>
        <p:spPr>
          <a:xfrm>
            <a:off x="892261" y="2927713"/>
            <a:ext cx="1827900" cy="16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ctrTitle" idx="2"/>
          </p:nvPr>
        </p:nvSpPr>
        <p:spPr>
          <a:xfrm>
            <a:off x="3836012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3"/>
          </p:nvPr>
        </p:nvSpPr>
        <p:spPr>
          <a:xfrm>
            <a:off x="3625361" y="2927713"/>
            <a:ext cx="1827900" cy="16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ctrTitle" idx="4"/>
          </p:nvPr>
        </p:nvSpPr>
        <p:spPr>
          <a:xfrm>
            <a:off x="65690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3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5"/>
          </p:nvPr>
        </p:nvSpPr>
        <p:spPr>
          <a:xfrm>
            <a:off x="6358461" y="2927713"/>
            <a:ext cx="1827900" cy="16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ctrTitle" idx="6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">
  <p:cSld name="CUSTOM_17_1">
    <p:bg>
      <p:bgPr>
        <a:solidFill>
          <a:schemeClr val="dk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1773600" y="1638000"/>
            <a:ext cx="55968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2"/>
          </p:nvPr>
        </p:nvSpPr>
        <p:spPr>
          <a:xfrm>
            <a:off x="1773600" y="2833794"/>
            <a:ext cx="55968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ubTitle" idx="3"/>
          </p:nvPr>
        </p:nvSpPr>
        <p:spPr>
          <a:xfrm>
            <a:off x="1773600" y="4045475"/>
            <a:ext cx="55968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title" hasCustomPrompt="1"/>
          </p:nvPr>
        </p:nvSpPr>
        <p:spPr>
          <a:xfrm>
            <a:off x="2808900" y="940200"/>
            <a:ext cx="35262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idx="4" hasCustomPrompt="1"/>
          </p:nvPr>
        </p:nvSpPr>
        <p:spPr>
          <a:xfrm>
            <a:off x="2808900" y="2151874"/>
            <a:ext cx="35262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title" idx="5" hasCustomPrompt="1"/>
          </p:nvPr>
        </p:nvSpPr>
        <p:spPr>
          <a:xfrm>
            <a:off x="2808900" y="3347675"/>
            <a:ext cx="35262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2">
  <p:cSld name="CUSTOM_6_1_1_1_2">
    <p:bg>
      <p:bgPr>
        <a:solidFill>
          <a:schemeClr val="dk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ctrTitle"/>
          </p:nvPr>
        </p:nvSpPr>
        <p:spPr>
          <a:xfrm>
            <a:off x="2302800" y="1658275"/>
            <a:ext cx="4538400" cy="18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6_1_1_2_1_1_1_1">
    <p:bg>
      <p:bgPr>
        <a:solidFill>
          <a:schemeClr val="dk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3737772" y="300104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1"/>
          </p:nvPr>
        </p:nvSpPr>
        <p:spPr>
          <a:xfrm>
            <a:off x="3553122" y="3449475"/>
            <a:ext cx="2210700" cy="9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title" idx="2"/>
          </p:nvPr>
        </p:nvSpPr>
        <p:spPr>
          <a:xfrm>
            <a:off x="8696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3"/>
          </p:nvPr>
        </p:nvSpPr>
        <p:spPr>
          <a:xfrm>
            <a:off x="684997" y="3798025"/>
            <a:ext cx="2210700" cy="9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 idx="4"/>
          </p:nvPr>
        </p:nvSpPr>
        <p:spPr>
          <a:xfrm>
            <a:off x="65491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ubTitle" idx="5"/>
          </p:nvPr>
        </p:nvSpPr>
        <p:spPr>
          <a:xfrm>
            <a:off x="6364497" y="3798025"/>
            <a:ext cx="2210700" cy="9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bg>
      <p:bgPr>
        <a:solidFill>
          <a:schemeClr val="dk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/>
          <p:nvPr/>
        </p:nvSpPr>
        <p:spPr>
          <a:xfrm>
            <a:off x="418800" y="612272"/>
            <a:ext cx="3278700" cy="4082400"/>
          </a:xfrm>
          <a:prstGeom prst="roundRect">
            <a:avLst>
              <a:gd name="adj" fmla="val 43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516007" y="504847"/>
            <a:ext cx="3278700" cy="40824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ctrTitle"/>
          </p:nvPr>
        </p:nvSpPr>
        <p:spPr>
          <a:xfrm>
            <a:off x="833911" y="-301775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60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1"/>
          </p:nvPr>
        </p:nvSpPr>
        <p:spPr>
          <a:xfrm>
            <a:off x="833911" y="1947275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833900" y="3428100"/>
            <a:ext cx="26868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900" b="1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 b="1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lang="en" sz="900" b="1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900" b="1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Storyset</a:t>
            </a:r>
            <a:endParaRPr sz="700" b="1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4" name="Google Shape;144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_1_1">
    <p:bg>
      <p:bgPr>
        <a:solidFill>
          <a:schemeClr val="dk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">
  <p:cSld name="CUSTOM_7_1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AutoNum type="arabicPeriod"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3782800" y="1657625"/>
            <a:ext cx="21273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 idx="2"/>
          </p:nvPr>
        </p:nvSpPr>
        <p:spPr>
          <a:xfrm>
            <a:off x="3782800" y="3482450"/>
            <a:ext cx="23094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ctrTitle" idx="3"/>
          </p:nvPr>
        </p:nvSpPr>
        <p:spPr>
          <a:xfrm>
            <a:off x="6235575" y="1657625"/>
            <a:ext cx="22536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 idx="4"/>
          </p:nvPr>
        </p:nvSpPr>
        <p:spPr>
          <a:xfrm>
            <a:off x="6235575" y="3482450"/>
            <a:ext cx="22536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3782800" y="183720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5"/>
          </p:nvPr>
        </p:nvSpPr>
        <p:spPr>
          <a:xfrm>
            <a:off x="3782800" y="36597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6"/>
          </p:nvPr>
        </p:nvSpPr>
        <p:spPr>
          <a:xfrm>
            <a:off x="6235575" y="183720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7"/>
          </p:nvPr>
        </p:nvSpPr>
        <p:spPr>
          <a:xfrm>
            <a:off x="6235575" y="36597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 1">
  <p:cSld name="CUSTOM_14_1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1464755" y="1059200"/>
            <a:ext cx="6214500" cy="2718600"/>
          </a:xfrm>
          <a:prstGeom prst="roundRect">
            <a:avLst>
              <a:gd name="adj" fmla="val 43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1555780" y="983325"/>
            <a:ext cx="6214500" cy="27186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6">
    <p:bg>
      <p:bgPr>
        <a:solidFill>
          <a:schemeClr val="dk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6"/>
          <p:cNvGrpSpPr/>
          <p:nvPr/>
        </p:nvGrpSpPr>
        <p:grpSpPr>
          <a:xfrm>
            <a:off x="948275" y="3046075"/>
            <a:ext cx="8195650" cy="465225"/>
            <a:chOff x="948275" y="3046075"/>
            <a:chExt cx="8195650" cy="465225"/>
          </a:xfrm>
        </p:grpSpPr>
        <p:sp>
          <p:nvSpPr>
            <p:cNvPr id="37" name="Google Shape;37;p6"/>
            <p:cNvSpPr/>
            <p:nvPr/>
          </p:nvSpPr>
          <p:spPr>
            <a:xfrm>
              <a:off x="948275" y="3103000"/>
              <a:ext cx="8076600" cy="408300"/>
            </a:xfrm>
            <a:prstGeom prst="roundRect">
              <a:avLst>
                <a:gd name="adj" fmla="val 431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6"/>
            <p:cNvSpPr/>
            <p:nvPr/>
          </p:nvSpPr>
          <p:spPr>
            <a:xfrm>
              <a:off x="1008525" y="3046075"/>
              <a:ext cx="8135400" cy="4083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 flipH="1">
            <a:off x="3611675" y="3046150"/>
            <a:ext cx="4728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 flipH="1">
            <a:off x="4201775" y="1876125"/>
            <a:ext cx="4137900" cy="10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16_2">
    <p:bg>
      <p:bgPr>
        <a:solidFill>
          <a:schemeClr val="dk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357150" y="876231"/>
            <a:ext cx="3715500" cy="3488400"/>
          </a:xfrm>
          <a:prstGeom prst="roundRect">
            <a:avLst>
              <a:gd name="adj" fmla="val 431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ctrTitle"/>
          </p:nvPr>
        </p:nvSpPr>
        <p:spPr>
          <a:xfrm>
            <a:off x="1456650" y="1715300"/>
            <a:ext cx="1745100" cy="11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889350" y="2819625"/>
            <a:ext cx="23124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411569" y="778875"/>
            <a:ext cx="3715500" cy="34884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6_1">
    <p:bg>
      <p:bgPr>
        <a:solidFill>
          <a:schemeClr val="dk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ctrTitle"/>
          </p:nvPr>
        </p:nvSpPr>
        <p:spPr>
          <a:xfrm>
            <a:off x="1477038" y="2960925"/>
            <a:ext cx="25389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1477050" y="3273500"/>
            <a:ext cx="2642400" cy="56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ctrTitle" idx="2"/>
          </p:nvPr>
        </p:nvSpPr>
        <p:spPr>
          <a:xfrm>
            <a:off x="4938415" y="2957875"/>
            <a:ext cx="25389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3"/>
          </p:nvPr>
        </p:nvSpPr>
        <p:spPr>
          <a:xfrm>
            <a:off x="4938421" y="3270450"/>
            <a:ext cx="2538900" cy="5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6_1_1">
    <p:bg>
      <p:bgPr>
        <a:solidFill>
          <a:schemeClr val="dk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ctrTitle"/>
          </p:nvPr>
        </p:nvSpPr>
        <p:spPr>
          <a:xfrm>
            <a:off x="1651900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1651900" y="2239450"/>
            <a:ext cx="2907900" cy="9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 idx="2"/>
          </p:nvPr>
        </p:nvSpPr>
        <p:spPr>
          <a:xfrm>
            <a:off x="1651900" y="3365574"/>
            <a:ext cx="27849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3"/>
          </p:nvPr>
        </p:nvSpPr>
        <p:spPr>
          <a:xfrm>
            <a:off x="1651900" y="3937803"/>
            <a:ext cx="2907900" cy="97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4"/>
          </p:nvPr>
        </p:nvSpPr>
        <p:spPr>
          <a:xfrm>
            <a:off x="5107893" y="3365575"/>
            <a:ext cx="26193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5"/>
          </p:nvPr>
        </p:nvSpPr>
        <p:spPr>
          <a:xfrm>
            <a:off x="5107893" y="3937703"/>
            <a:ext cx="2907900" cy="9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ctrTitle" idx="6"/>
          </p:nvPr>
        </p:nvSpPr>
        <p:spPr>
          <a:xfrm>
            <a:off x="5107893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1600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7"/>
          </p:nvPr>
        </p:nvSpPr>
        <p:spPr>
          <a:xfrm>
            <a:off x="5107893" y="2239450"/>
            <a:ext cx="2907900" cy="9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ctrTitle" idx="8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USTOM_6_1_1_1">
    <p:bg>
      <p:bgPr>
        <a:solidFill>
          <a:schemeClr val="dk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ctrTitle"/>
          </p:nvPr>
        </p:nvSpPr>
        <p:spPr>
          <a:xfrm>
            <a:off x="889350" y="1658275"/>
            <a:ext cx="4538400" cy="18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sz="72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lvl="2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lvl="3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lvl="4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lvl="5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lvl="6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lvl="7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lvl="8" algn="r">
              <a:buNone/>
              <a:defRPr sz="13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/>
          <p:nvPr/>
        </p:nvSpPr>
        <p:spPr>
          <a:xfrm>
            <a:off x="5581063" y="1285395"/>
            <a:ext cx="2702400" cy="2114400"/>
          </a:xfrm>
          <a:prstGeom prst="roundRect">
            <a:avLst>
              <a:gd name="adj" fmla="val 147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" name="Google Shape;154;p22"/>
          <p:cNvGrpSpPr/>
          <p:nvPr/>
        </p:nvGrpSpPr>
        <p:grpSpPr>
          <a:xfrm>
            <a:off x="5502170" y="1051582"/>
            <a:ext cx="2702194" cy="2272045"/>
            <a:chOff x="4741999" y="986350"/>
            <a:chExt cx="3029365" cy="2547136"/>
          </a:xfrm>
        </p:grpSpPr>
        <p:sp>
          <p:nvSpPr>
            <p:cNvPr id="155" name="Google Shape;155;p22"/>
            <p:cNvSpPr/>
            <p:nvPr/>
          </p:nvSpPr>
          <p:spPr>
            <a:xfrm>
              <a:off x="4742978" y="1175558"/>
              <a:ext cx="3028387" cy="2357928"/>
            </a:xfrm>
            <a:custGeom>
              <a:avLst/>
              <a:gdLst/>
              <a:ahLst/>
              <a:cxnLst/>
              <a:rect l="l" t="t" r="r" b="b"/>
              <a:pathLst>
                <a:path w="69027" h="53745" extrusionOk="0">
                  <a:moveTo>
                    <a:pt x="1" y="1"/>
                  </a:moveTo>
                  <a:lnTo>
                    <a:pt x="1" y="62"/>
                  </a:lnTo>
                  <a:cubicBezTo>
                    <a:pt x="1" y="19391"/>
                    <a:pt x="5" y="37676"/>
                    <a:pt x="5" y="53688"/>
                  </a:cubicBezTo>
                  <a:lnTo>
                    <a:pt x="5" y="53744"/>
                  </a:lnTo>
                  <a:lnTo>
                    <a:pt x="57" y="53744"/>
                  </a:lnTo>
                  <a:cubicBezTo>
                    <a:pt x="40966" y="53710"/>
                    <a:pt x="68520" y="53692"/>
                    <a:pt x="68978" y="53692"/>
                  </a:cubicBezTo>
                  <a:cubicBezTo>
                    <a:pt x="68520" y="53688"/>
                    <a:pt x="40990" y="53671"/>
                    <a:pt x="110" y="53639"/>
                  </a:cubicBezTo>
                  <a:lnTo>
                    <a:pt x="110" y="53639"/>
                  </a:lnTo>
                  <a:cubicBezTo>
                    <a:pt x="114" y="37655"/>
                    <a:pt x="114" y="19407"/>
                    <a:pt x="118" y="118"/>
                  </a:cubicBezTo>
                  <a:lnTo>
                    <a:pt x="118" y="118"/>
                  </a:lnTo>
                  <a:cubicBezTo>
                    <a:pt x="25637" y="114"/>
                    <a:pt x="49338" y="110"/>
                    <a:pt x="68928" y="110"/>
                  </a:cubicBezTo>
                  <a:lnTo>
                    <a:pt x="68930" y="110"/>
                  </a:lnTo>
                  <a:cubicBezTo>
                    <a:pt x="68961" y="32457"/>
                    <a:pt x="68978" y="53290"/>
                    <a:pt x="68978" y="53692"/>
                  </a:cubicBezTo>
                  <a:cubicBezTo>
                    <a:pt x="68978" y="53290"/>
                    <a:pt x="69000" y="32436"/>
                    <a:pt x="69026" y="62"/>
                  </a:cubicBezTo>
                  <a:lnTo>
                    <a:pt x="69026" y="14"/>
                  </a:lnTo>
                  <a:lnTo>
                    <a:pt x="68978" y="14"/>
                  </a:lnTo>
                  <a:cubicBezTo>
                    <a:pt x="49365" y="9"/>
                    <a:pt x="25627" y="5"/>
                    <a:pt x="6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5574260" y="2190926"/>
              <a:ext cx="5265" cy="1142615"/>
            </a:xfrm>
            <a:custGeom>
              <a:avLst/>
              <a:gdLst/>
              <a:ahLst/>
              <a:cxnLst/>
              <a:rect l="l" t="t" r="r" b="b"/>
              <a:pathLst>
                <a:path w="120" h="26044" extrusionOk="0">
                  <a:moveTo>
                    <a:pt x="63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63" y="26043"/>
                  </a:cubicBezTo>
                  <a:cubicBezTo>
                    <a:pt x="93" y="26043"/>
                    <a:pt x="119" y="20213"/>
                    <a:pt x="119" y="13024"/>
                  </a:cubicBezTo>
                  <a:cubicBezTo>
                    <a:pt x="119" y="5831"/>
                    <a:pt x="93" y="1"/>
                    <a:pt x="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6886640" y="2190926"/>
              <a:ext cx="5001" cy="1142615"/>
            </a:xfrm>
            <a:custGeom>
              <a:avLst/>
              <a:gdLst/>
              <a:ahLst/>
              <a:cxnLst/>
              <a:rect l="l" t="t" r="r" b="b"/>
              <a:pathLst>
                <a:path w="114" h="26044" extrusionOk="0">
                  <a:moveTo>
                    <a:pt x="57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57" y="26043"/>
                  </a:cubicBezTo>
                  <a:cubicBezTo>
                    <a:pt x="88" y="26043"/>
                    <a:pt x="114" y="20213"/>
                    <a:pt x="114" y="13024"/>
                  </a:cubicBezTo>
                  <a:cubicBezTo>
                    <a:pt x="114" y="5831"/>
                    <a:pt x="88" y="1"/>
                    <a:pt x="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6022366" y="1872856"/>
              <a:ext cx="5177" cy="1460691"/>
            </a:xfrm>
            <a:custGeom>
              <a:avLst/>
              <a:gdLst/>
              <a:ahLst/>
              <a:cxnLst/>
              <a:rect l="l" t="t" r="r" b="b"/>
              <a:pathLst>
                <a:path w="118" h="33294" extrusionOk="0">
                  <a:moveTo>
                    <a:pt x="57" y="1"/>
                  </a:moveTo>
                  <a:cubicBezTo>
                    <a:pt x="27" y="1"/>
                    <a:pt x="0" y="7452"/>
                    <a:pt x="0" y="16647"/>
                  </a:cubicBezTo>
                  <a:cubicBezTo>
                    <a:pt x="0" y="25841"/>
                    <a:pt x="27" y="33293"/>
                    <a:pt x="57" y="33293"/>
                  </a:cubicBezTo>
                  <a:cubicBezTo>
                    <a:pt x="92" y="33293"/>
                    <a:pt x="118" y="25841"/>
                    <a:pt x="118" y="16647"/>
                  </a:cubicBezTo>
                  <a:cubicBezTo>
                    <a:pt x="118" y="7452"/>
                    <a:pt x="92" y="1"/>
                    <a:pt x="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7401651" y="1872856"/>
              <a:ext cx="5177" cy="1460691"/>
            </a:xfrm>
            <a:custGeom>
              <a:avLst/>
              <a:gdLst/>
              <a:ahLst/>
              <a:cxnLst/>
              <a:rect l="l" t="t" r="r" b="b"/>
              <a:pathLst>
                <a:path w="118" h="33294" extrusionOk="0">
                  <a:moveTo>
                    <a:pt x="57" y="1"/>
                  </a:moveTo>
                  <a:cubicBezTo>
                    <a:pt x="26" y="1"/>
                    <a:pt x="0" y="7452"/>
                    <a:pt x="0" y="16647"/>
                  </a:cubicBezTo>
                  <a:cubicBezTo>
                    <a:pt x="0" y="25841"/>
                    <a:pt x="26" y="33293"/>
                    <a:pt x="57" y="33293"/>
                  </a:cubicBezTo>
                  <a:cubicBezTo>
                    <a:pt x="91" y="33293"/>
                    <a:pt x="118" y="25841"/>
                    <a:pt x="118" y="16647"/>
                  </a:cubicBezTo>
                  <a:cubicBezTo>
                    <a:pt x="118" y="7452"/>
                    <a:pt x="91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6415194" y="1647223"/>
              <a:ext cx="5221" cy="1686327"/>
            </a:xfrm>
            <a:custGeom>
              <a:avLst/>
              <a:gdLst/>
              <a:ahLst/>
              <a:cxnLst/>
              <a:rect l="l" t="t" r="r" b="b"/>
              <a:pathLst>
                <a:path w="119" h="38437" extrusionOk="0">
                  <a:moveTo>
                    <a:pt x="57" y="0"/>
                  </a:moveTo>
                  <a:cubicBezTo>
                    <a:pt x="27" y="0"/>
                    <a:pt x="0" y="8601"/>
                    <a:pt x="0" y="19216"/>
                  </a:cubicBezTo>
                  <a:cubicBezTo>
                    <a:pt x="0" y="29830"/>
                    <a:pt x="27" y="38436"/>
                    <a:pt x="57" y="38436"/>
                  </a:cubicBezTo>
                  <a:cubicBezTo>
                    <a:pt x="93" y="38436"/>
                    <a:pt x="119" y="29830"/>
                    <a:pt x="119" y="19216"/>
                  </a:cubicBezTo>
                  <a:cubicBezTo>
                    <a:pt x="119" y="8601"/>
                    <a:pt x="93" y="0"/>
                    <a:pt x="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6406946" y="1636475"/>
              <a:ext cx="21541" cy="21322"/>
            </a:xfrm>
            <a:custGeom>
              <a:avLst/>
              <a:gdLst/>
              <a:ahLst/>
              <a:cxnLst/>
              <a:rect l="l" t="t" r="r" b="b"/>
              <a:pathLst>
                <a:path w="491" h="486" extrusionOk="0">
                  <a:moveTo>
                    <a:pt x="245" y="0"/>
                  </a:moveTo>
                  <a:cubicBezTo>
                    <a:pt x="110" y="0"/>
                    <a:pt x="1" y="110"/>
                    <a:pt x="1" y="245"/>
                  </a:cubicBezTo>
                  <a:cubicBezTo>
                    <a:pt x="1" y="377"/>
                    <a:pt x="110" y="486"/>
                    <a:pt x="245" y="486"/>
                  </a:cubicBezTo>
                  <a:cubicBezTo>
                    <a:pt x="381" y="486"/>
                    <a:pt x="490" y="377"/>
                    <a:pt x="490" y="245"/>
                  </a:cubicBezTo>
                  <a:cubicBezTo>
                    <a:pt x="490" y="110"/>
                    <a:pt x="381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4916447" y="2115949"/>
              <a:ext cx="2589355" cy="652691"/>
            </a:xfrm>
            <a:custGeom>
              <a:avLst/>
              <a:gdLst/>
              <a:ahLst/>
              <a:cxnLst/>
              <a:rect l="l" t="t" r="r" b="b"/>
              <a:pathLst>
                <a:path w="59020" h="14877" extrusionOk="0">
                  <a:moveTo>
                    <a:pt x="33314" y="1"/>
                  </a:moveTo>
                  <a:cubicBezTo>
                    <a:pt x="32852" y="1"/>
                    <a:pt x="32390" y="48"/>
                    <a:pt x="31929" y="142"/>
                  </a:cubicBezTo>
                  <a:cubicBezTo>
                    <a:pt x="31261" y="285"/>
                    <a:pt x="30614" y="535"/>
                    <a:pt x="30011" y="870"/>
                  </a:cubicBezTo>
                  <a:cubicBezTo>
                    <a:pt x="28805" y="1557"/>
                    <a:pt x="27847" y="2558"/>
                    <a:pt x="27061" y="3619"/>
                  </a:cubicBezTo>
                  <a:cubicBezTo>
                    <a:pt x="26266" y="4682"/>
                    <a:pt x="25628" y="5818"/>
                    <a:pt x="25007" y="6927"/>
                  </a:cubicBezTo>
                  <a:cubicBezTo>
                    <a:pt x="24400" y="8042"/>
                    <a:pt x="23766" y="9104"/>
                    <a:pt x="23067" y="10096"/>
                  </a:cubicBezTo>
                  <a:cubicBezTo>
                    <a:pt x="22363" y="11084"/>
                    <a:pt x="21607" y="12006"/>
                    <a:pt x="20741" y="12766"/>
                  </a:cubicBezTo>
                  <a:cubicBezTo>
                    <a:pt x="19881" y="13518"/>
                    <a:pt x="18915" y="14130"/>
                    <a:pt x="17867" y="14392"/>
                  </a:cubicBezTo>
                  <a:cubicBezTo>
                    <a:pt x="17609" y="14475"/>
                    <a:pt x="17342" y="14505"/>
                    <a:pt x="17084" y="14545"/>
                  </a:cubicBezTo>
                  <a:cubicBezTo>
                    <a:pt x="16953" y="14571"/>
                    <a:pt x="16818" y="14563"/>
                    <a:pt x="16687" y="14567"/>
                  </a:cubicBezTo>
                  <a:cubicBezTo>
                    <a:pt x="16581" y="14571"/>
                    <a:pt x="16475" y="14577"/>
                    <a:pt x="16371" y="14577"/>
                  </a:cubicBezTo>
                  <a:cubicBezTo>
                    <a:pt x="16346" y="14577"/>
                    <a:pt x="16322" y="14576"/>
                    <a:pt x="16298" y="14576"/>
                  </a:cubicBezTo>
                  <a:cubicBezTo>
                    <a:pt x="15773" y="14554"/>
                    <a:pt x="15267" y="14453"/>
                    <a:pt x="14781" y="14305"/>
                  </a:cubicBezTo>
                  <a:cubicBezTo>
                    <a:pt x="13811" y="13995"/>
                    <a:pt x="12950" y="13483"/>
                    <a:pt x="12155" y="12950"/>
                  </a:cubicBezTo>
                  <a:cubicBezTo>
                    <a:pt x="11364" y="12417"/>
                    <a:pt x="10630" y="11853"/>
                    <a:pt x="9908" y="11342"/>
                  </a:cubicBezTo>
                  <a:cubicBezTo>
                    <a:pt x="9188" y="10830"/>
                    <a:pt x="8466" y="10368"/>
                    <a:pt x="7723" y="10048"/>
                  </a:cubicBezTo>
                  <a:cubicBezTo>
                    <a:pt x="6989" y="9725"/>
                    <a:pt x="6247" y="9523"/>
                    <a:pt x="5533" y="9458"/>
                  </a:cubicBezTo>
                  <a:cubicBezTo>
                    <a:pt x="5331" y="9439"/>
                    <a:pt x="5131" y="9430"/>
                    <a:pt x="4936" y="9430"/>
                  </a:cubicBezTo>
                  <a:cubicBezTo>
                    <a:pt x="4448" y="9430"/>
                    <a:pt x="3985" y="9489"/>
                    <a:pt x="3567" y="9611"/>
                  </a:cubicBezTo>
                  <a:cubicBezTo>
                    <a:pt x="3419" y="9642"/>
                    <a:pt x="3284" y="9712"/>
                    <a:pt x="3143" y="9755"/>
                  </a:cubicBezTo>
                  <a:cubicBezTo>
                    <a:pt x="3008" y="9812"/>
                    <a:pt x="2868" y="9847"/>
                    <a:pt x="2750" y="9922"/>
                  </a:cubicBezTo>
                  <a:cubicBezTo>
                    <a:pt x="2510" y="10057"/>
                    <a:pt x="2261" y="10158"/>
                    <a:pt x="2068" y="10319"/>
                  </a:cubicBezTo>
                  <a:cubicBezTo>
                    <a:pt x="1644" y="10590"/>
                    <a:pt x="1334" y="10909"/>
                    <a:pt x="1055" y="11167"/>
                  </a:cubicBezTo>
                  <a:cubicBezTo>
                    <a:pt x="932" y="11316"/>
                    <a:pt x="814" y="11447"/>
                    <a:pt x="709" y="11569"/>
                  </a:cubicBezTo>
                  <a:cubicBezTo>
                    <a:pt x="609" y="11695"/>
                    <a:pt x="508" y="11800"/>
                    <a:pt x="438" y="11915"/>
                  </a:cubicBezTo>
                  <a:cubicBezTo>
                    <a:pt x="294" y="12129"/>
                    <a:pt x="184" y="12290"/>
                    <a:pt x="111" y="12403"/>
                  </a:cubicBezTo>
                  <a:cubicBezTo>
                    <a:pt x="36" y="12518"/>
                    <a:pt x="1" y="12574"/>
                    <a:pt x="6" y="12579"/>
                  </a:cubicBezTo>
                  <a:cubicBezTo>
                    <a:pt x="6" y="12579"/>
                    <a:pt x="6" y="12579"/>
                    <a:pt x="7" y="12579"/>
                  </a:cubicBezTo>
                  <a:cubicBezTo>
                    <a:pt x="14" y="12579"/>
                    <a:pt x="61" y="12526"/>
                    <a:pt x="137" y="12425"/>
                  </a:cubicBezTo>
                  <a:cubicBezTo>
                    <a:pt x="220" y="12316"/>
                    <a:pt x="337" y="12159"/>
                    <a:pt x="495" y="11958"/>
                  </a:cubicBezTo>
                  <a:cubicBezTo>
                    <a:pt x="569" y="11849"/>
                    <a:pt x="670" y="11744"/>
                    <a:pt x="779" y="11626"/>
                  </a:cubicBezTo>
                  <a:cubicBezTo>
                    <a:pt x="884" y="11508"/>
                    <a:pt x="1002" y="11381"/>
                    <a:pt x="1128" y="11241"/>
                  </a:cubicBezTo>
                  <a:cubicBezTo>
                    <a:pt x="1413" y="10992"/>
                    <a:pt x="1723" y="10691"/>
                    <a:pt x="2143" y="10433"/>
                  </a:cubicBezTo>
                  <a:cubicBezTo>
                    <a:pt x="2334" y="10280"/>
                    <a:pt x="2580" y="10188"/>
                    <a:pt x="2816" y="10057"/>
                  </a:cubicBezTo>
                  <a:cubicBezTo>
                    <a:pt x="2929" y="9991"/>
                    <a:pt x="3069" y="9961"/>
                    <a:pt x="3200" y="9908"/>
                  </a:cubicBezTo>
                  <a:cubicBezTo>
                    <a:pt x="3336" y="9864"/>
                    <a:pt x="3462" y="9799"/>
                    <a:pt x="3611" y="9773"/>
                  </a:cubicBezTo>
                  <a:cubicBezTo>
                    <a:pt x="3999" y="9668"/>
                    <a:pt x="4425" y="9617"/>
                    <a:pt x="4875" y="9617"/>
                  </a:cubicBezTo>
                  <a:cubicBezTo>
                    <a:pt x="5085" y="9617"/>
                    <a:pt x="5299" y="9628"/>
                    <a:pt x="5517" y="9650"/>
                  </a:cubicBezTo>
                  <a:cubicBezTo>
                    <a:pt x="6198" y="9725"/>
                    <a:pt x="6919" y="9930"/>
                    <a:pt x="7636" y="10253"/>
                  </a:cubicBezTo>
                  <a:cubicBezTo>
                    <a:pt x="8353" y="10572"/>
                    <a:pt x="9052" y="11027"/>
                    <a:pt x="9764" y="11542"/>
                  </a:cubicBezTo>
                  <a:cubicBezTo>
                    <a:pt x="10477" y="12058"/>
                    <a:pt x="11207" y="12627"/>
                    <a:pt x="12006" y="13177"/>
                  </a:cubicBezTo>
                  <a:cubicBezTo>
                    <a:pt x="12806" y="13719"/>
                    <a:pt x="13684" y="14253"/>
                    <a:pt x="14694" y="14580"/>
                  </a:cubicBezTo>
                  <a:cubicBezTo>
                    <a:pt x="15200" y="14737"/>
                    <a:pt x="15733" y="14851"/>
                    <a:pt x="16284" y="14872"/>
                  </a:cubicBezTo>
                  <a:cubicBezTo>
                    <a:pt x="16326" y="14875"/>
                    <a:pt x="16369" y="14876"/>
                    <a:pt x="16412" y="14876"/>
                  </a:cubicBezTo>
                  <a:cubicBezTo>
                    <a:pt x="16507" y="14876"/>
                    <a:pt x="16603" y="14871"/>
                    <a:pt x="16699" y="14868"/>
                  </a:cubicBezTo>
                  <a:cubicBezTo>
                    <a:pt x="16835" y="14864"/>
                    <a:pt x="16975" y="14872"/>
                    <a:pt x="17115" y="14846"/>
                  </a:cubicBezTo>
                  <a:cubicBezTo>
                    <a:pt x="17390" y="14807"/>
                    <a:pt x="17674" y="14777"/>
                    <a:pt x="17945" y="14689"/>
                  </a:cubicBezTo>
                  <a:cubicBezTo>
                    <a:pt x="18500" y="14563"/>
                    <a:pt x="19025" y="14318"/>
                    <a:pt x="19531" y="14039"/>
                  </a:cubicBezTo>
                  <a:cubicBezTo>
                    <a:pt x="19781" y="13885"/>
                    <a:pt x="20033" y="13741"/>
                    <a:pt x="20265" y="13557"/>
                  </a:cubicBezTo>
                  <a:cubicBezTo>
                    <a:pt x="20505" y="13391"/>
                    <a:pt x="20729" y="13200"/>
                    <a:pt x="20956" y="13007"/>
                  </a:cubicBezTo>
                  <a:cubicBezTo>
                    <a:pt x="21852" y="12229"/>
                    <a:pt x="22625" y="11290"/>
                    <a:pt x="23343" y="10293"/>
                  </a:cubicBezTo>
                  <a:cubicBezTo>
                    <a:pt x="24051" y="9287"/>
                    <a:pt x="24697" y="8208"/>
                    <a:pt x="25309" y="7094"/>
                  </a:cubicBezTo>
                  <a:cubicBezTo>
                    <a:pt x="25929" y="5989"/>
                    <a:pt x="26562" y="4865"/>
                    <a:pt x="27341" y="3825"/>
                  </a:cubicBezTo>
                  <a:cubicBezTo>
                    <a:pt x="28109" y="2790"/>
                    <a:pt x="29041" y="1828"/>
                    <a:pt x="30186" y="1177"/>
                  </a:cubicBezTo>
                  <a:cubicBezTo>
                    <a:pt x="30754" y="854"/>
                    <a:pt x="31370" y="622"/>
                    <a:pt x="32004" y="487"/>
                  </a:cubicBezTo>
                  <a:cubicBezTo>
                    <a:pt x="32439" y="396"/>
                    <a:pt x="32886" y="349"/>
                    <a:pt x="33328" y="349"/>
                  </a:cubicBezTo>
                  <a:cubicBezTo>
                    <a:pt x="33526" y="349"/>
                    <a:pt x="33723" y="358"/>
                    <a:pt x="33918" y="377"/>
                  </a:cubicBezTo>
                  <a:cubicBezTo>
                    <a:pt x="34551" y="438"/>
                    <a:pt x="35163" y="622"/>
                    <a:pt x="35719" y="906"/>
                  </a:cubicBezTo>
                  <a:cubicBezTo>
                    <a:pt x="36278" y="1185"/>
                    <a:pt x="36780" y="1566"/>
                    <a:pt x="37234" y="1990"/>
                  </a:cubicBezTo>
                  <a:cubicBezTo>
                    <a:pt x="38139" y="2851"/>
                    <a:pt x="38847" y="3873"/>
                    <a:pt x="39495" y="4900"/>
                  </a:cubicBezTo>
                  <a:cubicBezTo>
                    <a:pt x="40136" y="5931"/>
                    <a:pt x="40713" y="6980"/>
                    <a:pt x="41334" y="7976"/>
                  </a:cubicBezTo>
                  <a:cubicBezTo>
                    <a:pt x="41972" y="8956"/>
                    <a:pt x="42527" y="9934"/>
                    <a:pt x="43065" y="10905"/>
                  </a:cubicBezTo>
                  <a:cubicBezTo>
                    <a:pt x="43331" y="11385"/>
                    <a:pt x="43611" y="11862"/>
                    <a:pt x="43921" y="12312"/>
                  </a:cubicBezTo>
                  <a:cubicBezTo>
                    <a:pt x="44231" y="12762"/>
                    <a:pt x="44608" y="13168"/>
                    <a:pt x="45044" y="13483"/>
                  </a:cubicBezTo>
                  <a:cubicBezTo>
                    <a:pt x="45481" y="13797"/>
                    <a:pt x="45984" y="14007"/>
                    <a:pt x="46482" y="14117"/>
                  </a:cubicBezTo>
                  <a:cubicBezTo>
                    <a:pt x="46984" y="14243"/>
                    <a:pt x="47482" y="14279"/>
                    <a:pt x="47972" y="14301"/>
                  </a:cubicBezTo>
                  <a:cubicBezTo>
                    <a:pt x="48081" y="14306"/>
                    <a:pt x="48190" y="14309"/>
                    <a:pt x="48298" y="14309"/>
                  </a:cubicBezTo>
                  <a:cubicBezTo>
                    <a:pt x="49159" y="14309"/>
                    <a:pt x="49997" y="14144"/>
                    <a:pt x="50734" y="13837"/>
                  </a:cubicBezTo>
                  <a:cubicBezTo>
                    <a:pt x="51153" y="13666"/>
                    <a:pt x="51534" y="13444"/>
                    <a:pt x="51888" y="13208"/>
                  </a:cubicBezTo>
                  <a:cubicBezTo>
                    <a:pt x="52233" y="12958"/>
                    <a:pt x="52561" y="12696"/>
                    <a:pt x="52845" y="12417"/>
                  </a:cubicBezTo>
                  <a:cubicBezTo>
                    <a:pt x="53430" y="11857"/>
                    <a:pt x="53898" y="11263"/>
                    <a:pt x="54322" y="10703"/>
                  </a:cubicBezTo>
                  <a:cubicBezTo>
                    <a:pt x="55157" y="9572"/>
                    <a:pt x="55825" y="8567"/>
                    <a:pt x="56494" y="7845"/>
                  </a:cubicBezTo>
                  <a:cubicBezTo>
                    <a:pt x="57150" y="7120"/>
                    <a:pt x="57801" y="6697"/>
                    <a:pt x="58273" y="6495"/>
                  </a:cubicBezTo>
                  <a:cubicBezTo>
                    <a:pt x="58509" y="6399"/>
                    <a:pt x="58697" y="6334"/>
                    <a:pt x="58828" y="6308"/>
                  </a:cubicBezTo>
                  <a:cubicBezTo>
                    <a:pt x="58955" y="6272"/>
                    <a:pt x="59020" y="6251"/>
                    <a:pt x="59020" y="6242"/>
                  </a:cubicBezTo>
                  <a:cubicBezTo>
                    <a:pt x="59019" y="6241"/>
                    <a:pt x="59017" y="6241"/>
                    <a:pt x="59013" y="6241"/>
                  </a:cubicBezTo>
                  <a:cubicBezTo>
                    <a:pt x="58993" y="6241"/>
                    <a:pt x="58929" y="6250"/>
                    <a:pt x="58819" y="6272"/>
                  </a:cubicBezTo>
                  <a:cubicBezTo>
                    <a:pt x="58683" y="6290"/>
                    <a:pt x="58491" y="6342"/>
                    <a:pt x="58247" y="6429"/>
                  </a:cubicBezTo>
                  <a:cubicBezTo>
                    <a:pt x="57757" y="6613"/>
                    <a:pt x="57075" y="7028"/>
                    <a:pt x="56393" y="7754"/>
                  </a:cubicBezTo>
                  <a:cubicBezTo>
                    <a:pt x="55699" y="8470"/>
                    <a:pt x="55012" y="9476"/>
                    <a:pt x="54165" y="10586"/>
                  </a:cubicBezTo>
                  <a:cubicBezTo>
                    <a:pt x="53737" y="11136"/>
                    <a:pt x="53269" y="11718"/>
                    <a:pt x="52692" y="12256"/>
                  </a:cubicBezTo>
                  <a:cubicBezTo>
                    <a:pt x="52408" y="12526"/>
                    <a:pt x="52089" y="12775"/>
                    <a:pt x="51752" y="13011"/>
                  </a:cubicBezTo>
                  <a:cubicBezTo>
                    <a:pt x="51407" y="13238"/>
                    <a:pt x="51040" y="13448"/>
                    <a:pt x="50638" y="13610"/>
                  </a:cubicBezTo>
                  <a:cubicBezTo>
                    <a:pt x="49935" y="13890"/>
                    <a:pt x="49147" y="14042"/>
                    <a:pt x="48323" y="14042"/>
                  </a:cubicBezTo>
                  <a:cubicBezTo>
                    <a:pt x="48210" y="14042"/>
                    <a:pt x="48095" y="14039"/>
                    <a:pt x="47981" y="14033"/>
                  </a:cubicBezTo>
                  <a:cubicBezTo>
                    <a:pt x="47509" y="14007"/>
                    <a:pt x="47024" y="13968"/>
                    <a:pt x="46552" y="13841"/>
                  </a:cubicBezTo>
                  <a:cubicBezTo>
                    <a:pt x="46076" y="13737"/>
                    <a:pt x="45617" y="13540"/>
                    <a:pt x="45215" y="13247"/>
                  </a:cubicBezTo>
                  <a:cubicBezTo>
                    <a:pt x="44393" y="12666"/>
                    <a:pt x="43868" y="11709"/>
                    <a:pt x="43331" y="10752"/>
                  </a:cubicBezTo>
                  <a:cubicBezTo>
                    <a:pt x="42807" y="9786"/>
                    <a:pt x="42238" y="8785"/>
                    <a:pt x="41609" y="7802"/>
                  </a:cubicBezTo>
                  <a:cubicBezTo>
                    <a:pt x="40998" y="6818"/>
                    <a:pt x="40425" y="5765"/>
                    <a:pt x="39778" y="4725"/>
                  </a:cubicBezTo>
                  <a:cubicBezTo>
                    <a:pt x="39127" y="3686"/>
                    <a:pt x="38410" y="2637"/>
                    <a:pt x="37470" y="1741"/>
                  </a:cubicBezTo>
                  <a:cubicBezTo>
                    <a:pt x="36998" y="1299"/>
                    <a:pt x="36470" y="897"/>
                    <a:pt x="35876" y="596"/>
                  </a:cubicBezTo>
                  <a:cubicBezTo>
                    <a:pt x="35281" y="294"/>
                    <a:pt x="34630" y="93"/>
                    <a:pt x="33953" y="31"/>
                  </a:cubicBezTo>
                  <a:cubicBezTo>
                    <a:pt x="33740" y="11"/>
                    <a:pt x="33527" y="1"/>
                    <a:pt x="33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5106104" y="1442255"/>
              <a:ext cx="527304" cy="29395"/>
            </a:xfrm>
            <a:custGeom>
              <a:avLst/>
              <a:gdLst/>
              <a:ahLst/>
              <a:cxnLst/>
              <a:rect l="l" t="t" r="r" b="b"/>
              <a:pathLst>
                <a:path w="12019" h="670" extrusionOk="0">
                  <a:moveTo>
                    <a:pt x="0" y="1"/>
                  </a:moveTo>
                  <a:lnTo>
                    <a:pt x="0" y="669"/>
                  </a:lnTo>
                  <a:lnTo>
                    <a:pt x="12019" y="669"/>
                  </a:lnTo>
                  <a:lnTo>
                    <a:pt x="120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5106104" y="1510870"/>
              <a:ext cx="260603" cy="29395"/>
            </a:xfrm>
            <a:custGeom>
              <a:avLst/>
              <a:gdLst/>
              <a:ahLst/>
              <a:cxnLst/>
              <a:rect l="l" t="t" r="r" b="b"/>
              <a:pathLst>
                <a:path w="5940" h="670" extrusionOk="0">
                  <a:moveTo>
                    <a:pt x="0" y="1"/>
                  </a:moveTo>
                  <a:lnTo>
                    <a:pt x="0" y="670"/>
                  </a:lnTo>
                  <a:lnTo>
                    <a:pt x="5940" y="670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4741999" y="986350"/>
              <a:ext cx="3028454" cy="191920"/>
            </a:xfrm>
            <a:custGeom>
              <a:avLst/>
              <a:gdLst/>
              <a:ahLst/>
              <a:cxnLst/>
              <a:rect l="l" t="t" r="r" b="b"/>
              <a:pathLst>
                <a:path w="69001" h="4375" extrusionOk="0">
                  <a:moveTo>
                    <a:pt x="79" y="0"/>
                  </a:moveTo>
                  <a:cubicBezTo>
                    <a:pt x="35" y="0"/>
                    <a:pt x="1" y="36"/>
                    <a:pt x="1" y="79"/>
                  </a:cubicBezTo>
                  <a:lnTo>
                    <a:pt x="1" y="4375"/>
                  </a:lnTo>
                  <a:lnTo>
                    <a:pt x="69000" y="4375"/>
                  </a:lnTo>
                  <a:lnTo>
                    <a:pt x="69000" y="79"/>
                  </a:lnTo>
                  <a:cubicBezTo>
                    <a:pt x="69000" y="36"/>
                    <a:pt x="68966" y="0"/>
                    <a:pt x="689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4857439" y="1065308"/>
              <a:ext cx="41460" cy="41284"/>
            </a:xfrm>
            <a:custGeom>
              <a:avLst/>
              <a:gdLst/>
              <a:ahLst/>
              <a:cxnLst/>
              <a:rect l="l" t="t" r="r" b="b"/>
              <a:pathLst>
                <a:path w="945" h="941" extrusionOk="0">
                  <a:moveTo>
                    <a:pt x="472" y="1"/>
                  </a:moveTo>
                  <a:cubicBezTo>
                    <a:pt x="214" y="1"/>
                    <a:pt x="0" y="211"/>
                    <a:pt x="0" y="473"/>
                  </a:cubicBezTo>
                  <a:cubicBezTo>
                    <a:pt x="0" y="731"/>
                    <a:pt x="214" y="941"/>
                    <a:pt x="472" y="941"/>
                  </a:cubicBezTo>
                  <a:cubicBezTo>
                    <a:pt x="734" y="941"/>
                    <a:pt x="944" y="731"/>
                    <a:pt x="944" y="473"/>
                  </a:cubicBezTo>
                  <a:cubicBezTo>
                    <a:pt x="944" y="211"/>
                    <a:pt x="734" y="1"/>
                    <a:pt x="4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4947727" y="1065308"/>
              <a:ext cx="41240" cy="41284"/>
            </a:xfrm>
            <a:custGeom>
              <a:avLst/>
              <a:gdLst/>
              <a:ahLst/>
              <a:cxnLst/>
              <a:rect l="l" t="t" r="r" b="b"/>
              <a:pathLst>
                <a:path w="940" h="941" extrusionOk="0">
                  <a:moveTo>
                    <a:pt x="468" y="1"/>
                  </a:moveTo>
                  <a:cubicBezTo>
                    <a:pt x="211" y="1"/>
                    <a:pt x="1" y="211"/>
                    <a:pt x="1" y="473"/>
                  </a:cubicBezTo>
                  <a:cubicBezTo>
                    <a:pt x="1" y="731"/>
                    <a:pt x="211" y="941"/>
                    <a:pt x="468" y="941"/>
                  </a:cubicBezTo>
                  <a:cubicBezTo>
                    <a:pt x="730" y="941"/>
                    <a:pt x="940" y="731"/>
                    <a:pt x="940" y="473"/>
                  </a:cubicBezTo>
                  <a:cubicBezTo>
                    <a:pt x="940" y="211"/>
                    <a:pt x="730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5037840" y="1065308"/>
              <a:ext cx="41284" cy="41284"/>
            </a:xfrm>
            <a:custGeom>
              <a:avLst/>
              <a:gdLst/>
              <a:ahLst/>
              <a:cxnLst/>
              <a:rect l="l" t="t" r="r" b="b"/>
              <a:pathLst>
                <a:path w="941" h="941" extrusionOk="0">
                  <a:moveTo>
                    <a:pt x="468" y="1"/>
                  </a:moveTo>
                  <a:cubicBezTo>
                    <a:pt x="210" y="1"/>
                    <a:pt x="1" y="211"/>
                    <a:pt x="1" y="473"/>
                  </a:cubicBezTo>
                  <a:cubicBezTo>
                    <a:pt x="1" y="731"/>
                    <a:pt x="210" y="941"/>
                    <a:pt x="468" y="941"/>
                  </a:cubicBezTo>
                  <a:cubicBezTo>
                    <a:pt x="731" y="941"/>
                    <a:pt x="940" y="731"/>
                    <a:pt x="940" y="473"/>
                  </a:cubicBezTo>
                  <a:cubicBezTo>
                    <a:pt x="940" y="211"/>
                    <a:pt x="731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5988347" y="1835302"/>
              <a:ext cx="75197" cy="75197"/>
            </a:xfrm>
            <a:custGeom>
              <a:avLst/>
              <a:gdLst/>
              <a:ahLst/>
              <a:cxnLst/>
              <a:rect l="l" t="t" r="r" b="b"/>
              <a:pathLst>
                <a:path w="1714" h="1714" extrusionOk="0">
                  <a:moveTo>
                    <a:pt x="857" y="57"/>
                  </a:moveTo>
                  <a:cubicBezTo>
                    <a:pt x="1299" y="57"/>
                    <a:pt x="1662" y="415"/>
                    <a:pt x="1662" y="857"/>
                  </a:cubicBezTo>
                  <a:cubicBezTo>
                    <a:pt x="1662" y="1299"/>
                    <a:pt x="1299" y="1661"/>
                    <a:pt x="857" y="1661"/>
                  </a:cubicBezTo>
                  <a:cubicBezTo>
                    <a:pt x="415" y="1661"/>
                    <a:pt x="57" y="1299"/>
                    <a:pt x="57" y="857"/>
                  </a:cubicBezTo>
                  <a:cubicBezTo>
                    <a:pt x="57" y="415"/>
                    <a:pt x="415" y="57"/>
                    <a:pt x="857" y="57"/>
                  </a:cubicBezTo>
                  <a:close/>
                  <a:moveTo>
                    <a:pt x="857" y="0"/>
                  </a:moveTo>
                  <a:cubicBezTo>
                    <a:pt x="385" y="0"/>
                    <a:pt x="0" y="385"/>
                    <a:pt x="0" y="857"/>
                  </a:cubicBezTo>
                  <a:cubicBezTo>
                    <a:pt x="0" y="1333"/>
                    <a:pt x="385" y="1714"/>
                    <a:pt x="857" y="1714"/>
                  </a:cubicBezTo>
                  <a:cubicBezTo>
                    <a:pt x="1329" y="1714"/>
                    <a:pt x="1714" y="1333"/>
                    <a:pt x="1714" y="857"/>
                  </a:cubicBezTo>
                  <a:cubicBezTo>
                    <a:pt x="1714" y="385"/>
                    <a:pt x="1329" y="0"/>
                    <a:pt x="8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22"/>
          <p:cNvSpPr/>
          <p:nvPr/>
        </p:nvSpPr>
        <p:spPr>
          <a:xfrm>
            <a:off x="6412333" y="1286617"/>
            <a:ext cx="1107403" cy="310575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22"/>
          <p:cNvGrpSpPr/>
          <p:nvPr/>
        </p:nvGrpSpPr>
        <p:grpSpPr>
          <a:xfrm>
            <a:off x="4237238" y="2457722"/>
            <a:ext cx="1147984" cy="349215"/>
            <a:chOff x="3551493" y="2562740"/>
            <a:chExt cx="1286978" cy="391497"/>
          </a:xfrm>
        </p:grpSpPr>
        <p:sp>
          <p:nvSpPr>
            <p:cNvPr id="172" name="Google Shape;172;p22"/>
            <p:cNvSpPr/>
            <p:nvPr/>
          </p:nvSpPr>
          <p:spPr>
            <a:xfrm>
              <a:off x="3597011" y="2562740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3551493" y="2606065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3714500" y="2671849"/>
              <a:ext cx="170313" cy="151404"/>
            </a:xfrm>
            <a:custGeom>
              <a:avLst/>
              <a:gdLst/>
              <a:ahLst/>
              <a:cxnLst/>
              <a:rect l="l" t="t" r="r" b="b"/>
              <a:pathLst>
                <a:path w="3882" h="3451" extrusionOk="0">
                  <a:moveTo>
                    <a:pt x="1942" y="1"/>
                  </a:moveTo>
                  <a:cubicBezTo>
                    <a:pt x="1436" y="1"/>
                    <a:pt x="935" y="222"/>
                    <a:pt x="595" y="646"/>
                  </a:cubicBezTo>
                  <a:cubicBezTo>
                    <a:pt x="1" y="1389"/>
                    <a:pt x="119" y="2473"/>
                    <a:pt x="862" y="3072"/>
                  </a:cubicBezTo>
                  <a:cubicBezTo>
                    <a:pt x="1180" y="3326"/>
                    <a:pt x="1561" y="3450"/>
                    <a:pt x="1940" y="3450"/>
                  </a:cubicBezTo>
                  <a:cubicBezTo>
                    <a:pt x="2445" y="3450"/>
                    <a:pt x="2945" y="3230"/>
                    <a:pt x="3288" y="2804"/>
                  </a:cubicBezTo>
                  <a:cubicBezTo>
                    <a:pt x="3881" y="2062"/>
                    <a:pt x="3764" y="974"/>
                    <a:pt x="3021" y="380"/>
                  </a:cubicBezTo>
                  <a:cubicBezTo>
                    <a:pt x="2703" y="125"/>
                    <a:pt x="2321" y="1"/>
                    <a:pt x="19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3756134" y="2721819"/>
              <a:ext cx="87087" cy="54928"/>
            </a:xfrm>
            <a:custGeom>
              <a:avLst/>
              <a:gdLst/>
              <a:ahLst/>
              <a:cxnLst/>
              <a:rect l="l" t="t" r="r" b="b"/>
              <a:pathLst>
                <a:path w="1985" h="1252" extrusionOk="0">
                  <a:moveTo>
                    <a:pt x="1959" y="0"/>
                  </a:moveTo>
                  <a:cubicBezTo>
                    <a:pt x="1912" y="0"/>
                    <a:pt x="1468" y="399"/>
                    <a:pt x="945" y="910"/>
                  </a:cubicBezTo>
                  <a:cubicBezTo>
                    <a:pt x="884" y="971"/>
                    <a:pt x="820" y="1032"/>
                    <a:pt x="760" y="1093"/>
                  </a:cubicBezTo>
                  <a:lnTo>
                    <a:pt x="760" y="1093"/>
                  </a:lnTo>
                  <a:cubicBezTo>
                    <a:pt x="365" y="708"/>
                    <a:pt x="61" y="432"/>
                    <a:pt x="25" y="432"/>
                  </a:cubicBezTo>
                  <a:cubicBezTo>
                    <a:pt x="23" y="432"/>
                    <a:pt x="22" y="432"/>
                    <a:pt x="22" y="433"/>
                  </a:cubicBezTo>
                  <a:cubicBezTo>
                    <a:pt x="1" y="451"/>
                    <a:pt x="302" y="783"/>
                    <a:pt x="721" y="1211"/>
                  </a:cubicBezTo>
                  <a:lnTo>
                    <a:pt x="761" y="1251"/>
                  </a:lnTo>
                  <a:lnTo>
                    <a:pt x="800" y="1211"/>
                  </a:lnTo>
                  <a:cubicBezTo>
                    <a:pt x="875" y="1141"/>
                    <a:pt x="949" y="1068"/>
                    <a:pt x="1028" y="993"/>
                  </a:cubicBezTo>
                  <a:cubicBezTo>
                    <a:pt x="1565" y="469"/>
                    <a:pt x="1984" y="23"/>
                    <a:pt x="1962" y="1"/>
                  </a:cubicBezTo>
                  <a:cubicBezTo>
                    <a:pt x="1962" y="0"/>
                    <a:pt x="1961" y="0"/>
                    <a:pt x="195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4012257" y="2708832"/>
              <a:ext cx="705031" cy="5001"/>
            </a:xfrm>
            <a:custGeom>
              <a:avLst/>
              <a:gdLst/>
              <a:ahLst/>
              <a:cxnLst/>
              <a:rect l="l" t="t" r="r" b="b"/>
              <a:pathLst>
                <a:path w="16070" h="114" extrusionOk="0">
                  <a:moveTo>
                    <a:pt x="8038" y="0"/>
                  </a:moveTo>
                  <a:cubicBezTo>
                    <a:pt x="3597" y="0"/>
                    <a:pt x="1" y="26"/>
                    <a:pt x="1" y="57"/>
                  </a:cubicBezTo>
                  <a:cubicBezTo>
                    <a:pt x="1" y="87"/>
                    <a:pt x="3597" y="113"/>
                    <a:pt x="8038" y="113"/>
                  </a:cubicBezTo>
                  <a:cubicBezTo>
                    <a:pt x="12473" y="113"/>
                    <a:pt x="16070" y="87"/>
                    <a:pt x="16070" y="57"/>
                  </a:cubicBezTo>
                  <a:cubicBezTo>
                    <a:pt x="16070" y="26"/>
                    <a:pt x="12473" y="0"/>
                    <a:pt x="80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4020505" y="2777623"/>
              <a:ext cx="407707" cy="5045"/>
            </a:xfrm>
            <a:custGeom>
              <a:avLst/>
              <a:gdLst/>
              <a:ahLst/>
              <a:cxnLst/>
              <a:rect l="l" t="t" r="r" b="b"/>
              <a:pathLst>
                <a:path w="9293" h="115" extrusionOk="0">
                  <a:moveTo>
                    <a:pt x="4647" y="0"/>
                  </a:moveTo>
                  <a:cubicBezTo>
                    <a:pt x="2081" y="0"/>
                    <a:pt x="0" y="26"/>
                    <a:pt x="0" y="58"/>
                  </a:cubicBezTo>
                  <a:cubicBezTo>
                    <a:pt x="0" y="88"/>
                    <a:pt x="2081" y="114"/>
                    <a:pt x="4647" y="114"/>
                  </a:cubicBezTo>
                  <a:cubicBezTo>
                    <a:pt x="7211" y="114"/>
                    <a:pt x="9292" y="88"/>
                    <a:pt x="9292" y="58"/>
                  </a:cubicBezTo>
                  <a:cubicBezTo>
                    <a:pt x="9292" y="26"/>
                    <a:pt x="7211" y="0"/>
                    <a:pt x="46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" name="Google Shape;178;p22"/>
          <p:cNvSpPr txBox="1">
            <a:spLocks noGrp="1"/>
          </p:cNvSpPr>
          <p:nvPr>
            <p:ph type="subTitle" idx="1"/>
          </p:nvPr>
        </p:nvSpPr>
        <p:spPr>
          <a:xfrm>
            <a:off x="687050" y="3246050"/>
            <a:ext cx="35403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Of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Dhaka Electric Supply Company Ltd. (DESCO)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&amp;</a:t>
            </a:r>
            <a:endParaRPr sz="1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TITAS Gas Transmission and Distribution Company Ltd.</a:t>
            </a:r>
            <a:endParaRPr sz="1400"/>
          </a:p>
        </p:txBody>
      </p:sp>
      <p:sp>
        <p:nvSpPr>
          <p:cNvPr id="179" name="Google Shape;179;p22"/>
          <p:cNvSpPr txBox="1">
            <a:spLocks noGrp="1"/>
          </p:cNvSpPr>
          <p:nvPr>
            <p:ph type="ctrTitle"/>
          </p:nvPr>
        </p:nvSpPr>
        <p:spPr>
          <a:xfrm>
            <a:off x="833000" y="821913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statement analysis</a:t>
            </a:r>
            <a:endParaRPr/>
          </a:p>
        </p:txBody>
      </p:sp>
      <p:grpSp>
        <p:nvGrpSpPr>
          <p:cNvPr id="180" name="Google Shape;180;p22"/>
          <p:cNvGrpSpPr/>
          <p:nvPr/>
        </p:nvGrpSpPr>
        <p:grpSpPr>
          <a:xfrm>
            <a:off x="6212368" y="3596524"/>
            <a:ext cx="181167" cy="367641"/>
            <a:chOff x="7764635" y="2404362"/>
            <a:chExt cx="353565" cy="717489"/>
          </a:xfrm>
        </p:grpSpPr>
        <p:sp>
          <p:nvSpPr>
            <p:cNvPr id="181" name="Google Shape;181;p22"/>
            <p:cNvSpPr/>
            <p:nvPr/>
          </p:nvSpPr>
          <p:spPr>
            <a:xfrm>
              <a:off x="7764635" y="2517069"/>
              <a:ext cx="238359" cy="604782"/>
            </a:xfrm>
            <a:custGeom>
              <a:avLst/>
              <a:gdLst/>
              <a:ahLst/>
              <a:cxnLst/>
              <a:rect l="l" t="t" r="r" b="b"/>
              <a:pathLst>
                <a:path w="5433" h="13785" extrusionOk="0">
                  <a:moveTo>
                    <a:pt x="1893" y="1"/>
                  </a:moveTo>
                  <a:lnTo>
                    <a:pt x="1875" y="9077"/>
                  </a:lnTo>
                  <a:lnTo>
                    <a:pt x="1" y="9073"/>
                  </a:lnTo>
                  <a:lnTo>
                    <a:pt x="1351" y="11429"/>
                  </a:lnTo>
                  <a:lnTo>
                    <a:pt x="2706" y="13784"/>
                  </a:lnTo>
                  <a:lnTo>
                    <a:pt x="4069" y="11433"/>
                  </a:lnTo>
                  <a:lnTo>
                    <a:pt x="5433" y="9081"/>
                  </a:lnTo>
                  <a:lnTo>
                    <a:pt x="3553" y="9081"/>
                  </a:lnTo>
                  <a:lnTo>
                    <a:pt x="35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7976141" y="2404362"/>
              <a:ext cx="142059" cy="360456"/>
            </a:xfrm>
            <a:custGeom>
              <a:avLst/>
              <a:gdLst/>
              <a:ahLst/>
              <a:cxnLst/>
              <a:rect l="l" t="t" r="r" b="b"/>
              <a:pathLst>
                <a:path w="3238" h="8216" extrusionOk="0">
                  <a:moveTo>
                    <a:pt x="1128" y="0"/>
                  </a:moveTo>
                  <a:lnTo>
                    <a:pt x="1118" y="5410"/>
                  </a:lnTo>
                  <a:lnTo>
                    <a:pt x="0" y="5410"/>
                  </a:lnTo>
                  <a:lnTo>
                    <a:pt x="804" y="6813"/>
                  </a:lnTo>
                  <a:lnTo>
                    <a:pt x="1612" y="8216"/>
                  </a:lnTo>
                  <a:lnTo>
                    <a:pt x="2425" y="6817"/>
                  </a:lnTo>
                  <a:lnTo>
                    <a:pt x="3238" y="5414"/>
                  </a:lnTo>
                  <a:lnTo>
                    <a:pt x="2120" y="5414"/>
                  </a:lnTo>
                  <a:lnTo>
                    <a:pt x="21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22"/>
          <p:cNvSpPr/>
          <p:nvPr/>
        </p:nvSpPr>
        <p:spPr>
          <a:xfrm>
            <a:off x="5152833" y="906400"/>
            <a:ext cx="212620" cy="539437"/>
          </a:xfrm>
          <a:custGeom>
            <a:avLst/>
            <a:gdLst/>
            <a:ahLst/>
            <a:cxnLst/>
            <a:rect l="l" t="t" r="r" b="b"/>
            <a:pathLst>
              <a:path w="5433" h="13784" extrusionOk="0">
                <a:moveTo>
                  <a:pt x="2728" y="0"/>
                </a:moveTo>
                <a:lnTo>
                  <a:pt x="1364" y="2351"/>
                </a:lnTo>
                <a:lnTo>
                  <a:pt x="1" y="4698"/>
                </a:lnTo>
                <a:lnTo>
                  <a:pt x="1880" y="4702"/>
                </a:lnTo>
                <a:lnTo>
                  <a:pt x="1863" y="13779"/>
                </a:lnTo>
                <a:lnTo>
                  <a:pt x="3537" y="13783"/>
                </a:lnTo>
                <a:lnTo>
                  <a:pt x="3554" y="4706"/>
                </a:lnTo>
                <a:lnTo>
                  <a:pt x="5433" y="4711"/>
                </a:lnTo>
                <a:lnTo>
                  <a:pt x="5433" y="4711"/>
                </a:lnTo>
                <a:lnTo>
                  <a:pt x="4079" y="2356"/>
                </a:lnTo>
                <a:lnTo>
                  <a:pt x="272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5027681" y="1213057"/>
            <a:ext cx="128676" cy="325955"/>
          </a:xfrm>
          <a:custGeom>
            <a:avLst/>
            <a:gdLst/>
            <a:ahLst/>
            <a:cxnLst/>
            <a:rect l="l" t="t" r="r" b="b"/>
            <a:pathLst>
              <a:path w="3288" h="8329" extrusionOk="0">
                <a:moveTo>
                  <a:pt x="1648" y="0"/>
                </a:moveTo>
                <a:lnTo>
                  <a:pt x="827" y="1420"/>
                </a:lnTo>
                <a:lnTo>
                  <a:pt x="0" y="2840"/>
                </a:lnTo>
                <a:lnTo>
                  <a:pt x="1137" y="2840"/>
                </a:lnTo>
                <a:lnTo>
                  <a:pt x="1123" y="8329"/>
                </a:lnTo>
                <a:lnTo>
                  <a:pt x="2138" y="8329"/>
                </a:lnTo>
                <a:lnTo>
                  <a:pt x="2150" y="2845"/>
                </a:lnTo>
                <a:lnTo>
                  <a:pt x="3287" y="2845"/>
                </a:lnTo>
                <a:lnTo>
                  <a:pt x="2465" y="1420"/>
                </a:lnTo>
                <a:lnTo>
                  <a:pt x="164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4583943" y="4236899"/>
            <a:ext cx="4379144" cy="21051"/>
          </a:xfrm>
          <a:custGeom>
            <a:avLst/>
            <a:gdLst/>
            <a:ahLst/>
            <a:cxnLst/>
            <a:rect l="l" t="t" r="r" b="b"/>
            <a:pathLst>
              <a:path w="135819" h="116" extrusionOk="0">
                <a:moveTo>
                  <a:pt x="67912" y="1"/>
                </a:moveTo>
                <a:cubicBezTo>
                  <a:pt x="30398" y="1"/>
                  <a:pt x="0" y="27"/>
                  <a:pt x="0" y="59"/>
                </a:cubicBezTo>
                <a:cubicBezTo>
                  <a:pt x="0" y="89"/>
                  <a:pt x="30398" y="115"/>
                  <a:pt x="67912" y="115"/>
                </a:cubicBezTo>
                <a:cubicBezTo>
                  <a:pt x="105412" y="115"/>
                  <a:pt x="135819" y="89"/>
                  <a:pt x="135819" y="59"/>
                </a:cubicBezTo>
                <a:cubicBezTo>
                  <a:pt x="135819" y="27"/>
                  <a:pt x="105412" y="1"/>
                  <a:pt x="67912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6637005" y="1832983"/>
            <a:ext cx="19176" cy="19020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7407952" y="2126099"/>
            <a:ext cx="19215" cy="19215"/>
          </a:xfrm>
          <a:custGeom>
            <a:avLst/>
            <a:gdLst/>
            <a:ahLst/>
            <a:cxnLst/>
            <a:rect l="l" t="t" r="r" b="b"/>
            <a:pathLst>
              <a:path w="491" h="491" extrusionOk="0">
                <a:moveTo>
                  <a:pt x="245" y="1"/>
                </a:moveTo>
                <a:cubicBezTo>
                  <a:pt x="110" y="1"/>
                  <a:pt x="1" y="111"/>
                  <a:pt x="1" y="246"/>
                </a:cubicBezTo>
                <a:cubicBezTo>
                  <a:pt x="1" y="381"/>
                  <a:pt x="110" y="490"/>
                  <a:pt x="245" y="490"/>
                </a:cubicBezTo>
                <a:cubicBezTo>
                  <a:pt x="381" y="490"/>
                  <a:pt x="491" y="381"/>
                  <a:pt x="491" y="246"/>
                </a:cubicBezTo>
                <a:cubicBezTo>
                  <a:pt x="491" y="111"/>
                  <a:pt x="381" y="1"/>
                  <a:pt x="245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7267733" y="3520611"/>
            <a:ext cx="61598" cy="13932"/>
          </a:xfrm>
          <a:custGeom>
            <a:avLst/>
            <a:gdLst/>
            <a:ahLst/>
            <a:cxnLst/>
            <a:rect l="l" t="t" r="r" b="b"/>
            <a:pathLst>
              <a:path w="1574" h="356" extrusionOk="0">
                <a:moveTo>
                  <a:pt x="0" y="1"/>
                </a:moveTo>
                <a:lnTo>
                  <a:pt x="0" y="355"/>
                </a:lnTo>
                <a:lnTo>
                  <a:pt x="1573" y="355"/>
                </a:lnTo>
                <a:lnTo>
                  <a:pt x="157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7482190" y="3520611"/>
            <a:ext cx="61755" cy="13932"/>
          </a:xfrm>
          <a:custGeom>
            <a:avLst/>
            <a:gdLst/>
            <a:ahLst/>
            <a:cxnLst/>
            <a:rect l="l" t="t" r="r" b="b"/>
            <a:pathLst>
              <a:path w="1578" h="356" extrusionOk="0">
                <a:moveTo>
                  <a:pt x="0" y="1"/>
                </a:moveTo>
                <a:lnTo>
                  <a:pt x="0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7696803" y="3520611"/>
            <a:ext cx="61794" cy="13932"/>
          </a:xfrm>
          <a:custGeom>
            <a:avLst/>
            <a:gdLst/>
            <a:ahLst/>
            <a:cxnLst/>
            <a:rect l="l" t="t" r="r" b="b"/>
            <a:pathLst>
              <a:path w="1579" h="356" extrusionOk="0">
                <a:moveTo>
                  <a:pt x="1" y="1"/>
                </a:moveTo>
                <a:lnTo>
                  <a:pt x="1" y="355"/>
                </a:lnTo>
                <a:lnTo>
                  <a:pt x="1579" y="355"/>
                </a:lnTo>
                <a:lnTo>
                  <a:pt x="157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7911455" y="3520611"/>
            <a:ext cx="61794" cy="13932"/>
          </a:xfrm>
          <a:custGeom>
            <a:avLst/>
            <a:gdLst/>
            <a:ahLst/>
            <a:cxnLst/>
            <a:rect l="l" t="t" r="r" b="b"/>
            <a:pathLst>
              <a:path w="1579" h="356" extrusionOk="0">
                <a:moveTo>
                  <a:pt x="1" y="1"/>
                </a:moveTo>
                <a:lnTo>
                  <a:pt x="1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7405369" y="2871295"/>
            <a:ext cx="21798" cy="20859"/>
          </a:xfrm>
          <a:custGeom>
            <a:avLst/>
            <a:gdLst/>
            <a:ahLst/>
            <a:cxnLst/>
            <a:rect l="l" t="t" r="r" b="b"/>
            <a:pathLst>
              <a:path w="557" h="533" extrusionOk="0">
                <a:moveTo>
                  <a:pt x="277" y="0"/>
                </a:moveTo>
                <a:cubicBezTo>
                  <a:pt x="124" y="0"/>
                  <a:pt x="1" y="118"/>
                  <a:pt x="1" y="267"/>
                </a:cubicBezTo>
                <a:cubicBezTo>
                  <a:pt x="1" y="414"/>
                  <a:pt x="124" y="533"/>
                  <a:pt x="277" y="533"/>
                </a:cubicBezTo>
                <a:cubicBezTo>
                  <a:pt x="434" y="533"/>
                  <a:pt x="557" y="414"/>
                  <a:pt x="557" y="267"/>
                </a:cubicBezTo>
                <a:cubicBezTo>
                  <a:pt x="557" y="118"/>
                  <a:pt x="434" y="0"/>
                  <a:pt x="27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6667896" y="2546594"/>
            <a:ext cx="1439200" cy="1303989"/>
          </a:xfrm>
          <a:custGeom>
            <a:avLst/>
            <a:gdLst/>
            <a:ahLst/>
            <a:cxnLst/>
            <a:rect l="l" t="t" r="r" b="b"/>
            <a:pathLst>
              <a:path w="35998" h="15301" extrusionOk="0">
                <a:moveTo>
                  <a:pt x="888" y="1"/>
                </a:moveTo>
                <a:cubicBezTo>
                  <a:pt x="398" y="1"/>
                  <a:pt x="1" y="398"/>
                  <a:pt x="1" y="887"/>
                </a:cubicBezTo>
                <a:lnTo>
                  <a:pt x="1" y="14413"/>
                </a:lnTo>
                <a:cubicBezTo>
                  <a:pt x="1" y="14903"/>
                  <a:pt x="398" y="15300"/>
                  <a:pt x="888" y="15300"/>
                </a:cubicBezTo>
                <a:lnTo>
                  <a:pt x="35110" y="15300"/>
                </a:lnTo>
                <a:cubicBezTo>
                  <a:pt x="35600" y="15300"/>
                  <a:pt x="35998" y="14903"/>
                  <a:pt x="35998" y="14413"/>
                </a:cubicBezTo>
                <a:lnTo>
                  <a:pt x="35998" y="887"/>
                </a:lnTo>
                <a:cubicBezTo>
                  <a:pt x="35998" y="398"/>
                  <a:pt x="35600" y="1"/>
                  <a:pt x="35110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7660056" y="2825429"/>
            <a:ext cx="21759" cy="21055"/>
          </a:xfrm>
          <a:custGeom>
            <a:avLst/>
            <a:gdLst/>
            <a:ahLst/>
            <a:cxnLst/>
            <a:rect l="l" t="t" r="r" b="b"/>
            <a:pathLst>
              <a:path w="556" h="538" extrusionOk="0">
                <a:moveTo>
                  <a:pt x="276" y="1"/>
                </a:moveTo>
                <a:cubicBezTo>
                  <a:pt x="122" y="1"/>
                  <a:pt x="1" y="123"/>
                  <a:pt x="1" y="267"/>
                </a:cubicBezTo>
                <a:cubicBezTo>
                  <a:pt x="1" y="416"/>
                  <a:pt x="122" y="538"/>
                  <a:pt x="276" y="538"/>
                </a:cubicBezTo>
                <a:cubicBezTo>
                  <a:pt x="429" y="538"/>
                  <a:pt x="556" y="416"/>
                  <a:pt x="556" y="267"/>
                </a:cubicBezTo>
                <a:cubicBezTo>
                  <a:pt x="556" y="123"/>
                  <a:pt x="429" y="1"/>
                  <a:pt x="27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" name="Google Shape;195;p22"/>
          <p:cNvGrpSpPr/>
          <p:nvPr/>
        </p:nvGrpSpPr>
        <p:grpSpPr>
          <a:xfrm>
            <a:off x="6729256" y="2626818"/>
            <a:ext cx="1255660" cy="1147243"/>
            <a:chOff x="6117656" y="2752309"/>
            <a:chExt cx="1407691" cy="1286147"/>
          </a:xfrm>
        </p:grpSpPr>
        <p:sp>
          <p:nvSpPr>
            <p:cNvPr id="196" name="Google Shape;196;p22"/>
            <p:cNvSpPr/>
            <p:nvPr/>
          </p:nvSpPr>
          <p:spPr>
            <a:xfrm>
              <a:off x="6117656" y="3670896"/>
              <a:ext cx="54095" cy="15750"/>
            </a:xfrm>
            <a:custGeom>
              <a:avLst/>
              <a:gdLst/>
              <a:ahLst/>
              <a:cxnLst/>
              <a:rect l="l" t="t" r="r" b="b"/>
              <a:pathLst>
                <a:path w="1233" h="359" extrusionOk="0">
                  <a:moveTo>
                    <a:pt x="1" y="0"/>
                  </a:moveTo>
                  <a:lnTo>
                    <a:pt x="1" y="359"/>
                  </a:lnTo>
                  <a:lnTo>
                    <a:pt x="1233" y="359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6239970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6480563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6117656" y="3463032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6117656" y="3071564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6117656" y="2874843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6120332" y="3267276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6197415" y="2752309"/>
              <a:ext cx="1312797" cy="936853"/>
            </a:xfrm>
            <a:custGeom>
              <a:avLst/>
              <a:gdLst/>
              <a:ahLst/>
              <a:cxnLst/>
              <a:rect l="l" t="t" r="r" b="b"/>
              <a:pathLst>
                <a:path w="29923" h="21354" extrusionOk="0">
                  <a:moveTo>
                    <a:pt x="57" y="0"/>
                  </a:moveTo>
                  <a:cubicBezTo>
                    <a:pt x="57" y="0"/>
                    <a:pt x="53" y="36"/>
                    <a:pt x="53" y="105"/>
                  </a:cubicBezTo>
                  <a:cubicBezTo>
                    <a:pt x="48" y="180"/>
                    <a:pt x="48" y="285"/>
                    <a:pt x="48" y="420"/>
                  </a:cubicBezTo>
                  <a:cubicBezTo>
                    <a:pt x="44" y="700"/>
                    <a:pt x="39" y="1102"/>
                    <a:pt x="35" y="1626"/>
                  </a:cubicBezTo>
                  <a:cubicBezTo>
                    <a:pt x="31" y="2680"/>
                    <a:pt x="26" y="4209"/>
                    <a:pt x="18" y="6110"/>
                  </a:cubicBezTo>
                  <a:cubicBezTo>
                    <a:pt x="13" y="9925"/>
                    <a:pt x="9" y="15248"/>
                    <a:pt x="0" y="21297"/>
                  </a:cubicBezTo>
                  <a:lnTo>
                    <a:pt x="0" y="21354"/>
                  </a:lnTo>
                  <a:lnTo>
                    <a:pt x="4344" y="21354"/>
                  </a:lnTo>
                  <a:cubicBezTo>
                    <a:pt x="11402" y="21344"/>
                    <a:pt x="17796" y="21340"/>
                    <a:pt x="22427" y="21336"/>
                  </a:cubicBezTo>
                  <a:cubicBezTo>
                    <a:pt x="24739" y="21327"/>
                    <a:pt x="26610" y="21323"/>
                    <a:pt x="27912" y="21318"/>
                  </a:cubicBezTo>
                  <a:cubicBezTo>
                    <a:pt x="28555" y="21314"/>
                    <a:pt x="29057" y="21310"/>
                    <a:pt x="29402" y="21305"/>
                  </a:cubicBezTo>
                  <a:cubicBezTo>
                    <a:pt x="29569" y="21305"/>
                    <a:pt x="29695" y="21301"/>
                    <a:pt x="29787" y="21301"/>
                  </a:cubicBezTo>
                  <a:cubicBezTo>
                    <a:pt x="29874" y="21301"/>
                    <a:pt x="29922" y="21297"/>
                    <a:pt x="29922" y="21297"/>
                  </a:cubicBezTo>
                  <a:cubicBezTo>
                    <a:pt x="29922" y="21297"/>
                    <a:pt x="29874" y="21292"/>
                    <a:pt x="29787" y="21287"/>
                  </a:cubicBezTo>
                  <a:cubicBezTo>
                    <a:pt x="29695" y="21287"/>
                    <a:pt x="29569" y="21283"/>
                    <a:pt x="29402" y="21283"/>
                  </a:cubicBezTo>
                  <a:cubicBezTo>
                    <a:pt x="29057" y="21279"/>
                    <a:pt x="28555" y="21275"/>
                    <a:pt x="27912" y="21271"/>
                  </a:cubicBezTo>
                  <a:cubicBezTo>
                    <a:pt x="26610" y="21265"/>
                    <a:pt x="24739" y="21261"/>
                    <a:pt x="22427" y="21253"/>
                  </a:cubicBezTo>
                  <a:cubicBezTo>
                    <a:pt x="17796" y="21249"/>
                    <a:pt x="11402" y="21244"/>
                    <a:pt x="4344" y="21235"/>
                  </a:cubicBezTo>
                  <a:lnTo>
                    <a:pt x="113" y="21235"/>
                  </a:lnTo>
                  <a:cubicBezTo>
                    <a:pt x="105" y="15212"/>
                    <a:pt x="101" y="9912"/>
                    <a:pt x="97" y="6110"/>
                  </a:cubicBezTo>
                  <a:cubicBezTo>
                    <a:pt x="87" y="4209"/>
                    <a:pt x="83" y="2680"/>
                    <a:pt x="79" y="1626"/>
                  </a:cubicBezTo>
                  <a:cubicBezTo>
                    <a:pt x="75" y="1102"/>
                    <a:pt x="70" y="700"/>
                    <a:pt x="65" y="420"/>
                  </a:cubicBezTo>
                  <a:cubicBezTo>
                    <a:pt x="65" y="285"/>
                    <a:pt x="61" y="180"/>
                    <a:pt x="61" y="105"/>
                  </a:cubicBezTo>
                  <a:cubicBezTo>
                    <a:pt x="61" y="36"/>
                    <a:pt x="57" y="0"/>
                    <a:pt x="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6267425" y="3272494"/>
              <a:ext cx="1244945" cy="5177"/>
            </a:xfrm>
            <a:custGeom>
              <a:avLst/>
              <a:gdLst/>
              <a:ahLst/>
              <a:cxnLst/>
              <a:rect l="l" t="t" r="r" b="b"/>
              <a:pathLst>
                <a:path w="29018" h="118" extrusionOk="0">
                  <a:moveTo>
                    <a:pt x="14509" y="0"/>
                  </a:moveTo>
                  <a:cubicBezTo>
                    <a:pt x="6494" y="0"/>
                    <a:pt x="0" y="27"/>
                    <a:pt x="0" y="57"/>
                  </a:cubicBezTo>
                  <a:cubicBezTo>
                    <a:pt x="0" y="92"/>
                    <a:pt x="6494" y="118"/>
                    <a:pt x="14509" y="118"/>
                  </a:cubicBezTo>
                  <a:cubicBezTo>
                    <a:pt x="22519" y="118"/>
                    <a:pt x="29017" y="92"/>
                    <a:pt x="29017" y="57"/>
                  </a:cubicBezTo>
                  <a:cubicBezTo>
                    <a:pt x="29017" y="27"/>
                    <a:pt x="22519" y="0"/>
                    <a:pt x="145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6267425" y="307669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8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8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2"/>
            <p:cNvSpPr/>
            <p:nvPr/>
          </p:nvSpPr>
          <p:spPr>
            <a:xfrm>
              <a:off x="6267425" y="287997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9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9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6267425" y="3468249"/>
              <a:ext cx="1244945" cy="5001"/>
            </a:xfrm>
            <a:custGeom>
              <a:avLst/>
              <a:gdLst/>
              <a:ahLst/>
              <a:cxnLst/>
              <a:rect l="l" t="t" r="r" b="b"/>
              <a:pathLst>
                <a:path w="29018" h="114" extrusionOk="0">
                  <a:moveTo>
                    <a:pt x="14509" y="0"/>
                  </a:moveTo>
                  <a:cubicBezTo>
                    <a:pt x="6494" y="0"/>
                    <a:pt x="0" y="26"/>
                    <a:pt x="0" y="57"/>
                  </a:cubicBezTo>
                  <a:cubicBezTo>
                    <a:pt x="0" y="87"/>
                    <a:pt x="6494" y="113"/>
                    <a:pt x="14509" y="113"/>
                  </a:cubicBezTo>
                  <a:cubicBezTo>
                    <a:pt x="22519" y="113"/>
                    <a:pt x="29017" y="87"/>
                    <a:pt x="29017" y="57"/>
                  </a:cubicBezTo>
                  <a:cubicBezTo>
                    <a:pt x="29017" y="26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2"/>
            <p:cNvSpPr/>
            <p:nvPr/>
          </p:nvSpPr>
          <p:spPr>
            <a:xfrm>
              <a:off x="6265284" y="2766699"/>
              <a:ext cx="1244926" cy="877801"/>
            </a:xfrm>
            <a:custGeom>
              <a:avLst/>
              <a:gdLst/>
              <a:ahLst/>
              <a:cxnLst/>
              <a:rect l="l" t="t" r="r" b="b"/>
              <a:pathLst>
                <a:path w="28376" h="20008" extrusionOk="0">
                  <a:moveTo>
                    <a:pt x="18153" y="1"/>
                  </a:moveTo>
                  <a:lnTo>
                    <a:pt x="14714" y="6534"/>
                  </a:lnTo>
                  <a:lnTo>
                    <a:pt x="12425" y="4668"/>
                  </a:lnTo>
                  <a:lnTo>
                    <a:pt x="9605" y="9593"/>
                  </a:lnTo>
                  <a:lnTo>
                    <a:pt x="7578" y="8164"/>
                  </a:lnTo>
                  <a:lnTo>
                    <a:pt x="4143" y="13504"/>
                  </a:lnTo>
                  <a:lnTo>
                    <a:pt x="2469" y="12220"/>
                  </a:lnTo>
                  <a:lnTo>
                    <a:pt x="0" y="16048"/>
                  </a:lnTo>
                  <a:lnTo>
                    <a:pt x="0" y="20007"/>
                  </a:lnTo>
                  <a:lnTo>
                    <a:pt x="28375" y="20007"/>
                  </a:lnTo>
                  <a:lnTo>
                    <a:pt x="28375" y="2641"/>
                  </a:lnTo>
                  <a:lnTo>
                    <a:pt x="24849" y="3649"/>
                  </a:lnTo>
                  <a:lnTo>
                    <a:pt x="21855" y="7303"/>
                  </a:lnTo>
                  <a:lnTo>
                    <a:pt x="181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6265284" y="2819433"/>
              <a:ext cx="1260062" cy="709243"/>
            </a:xfrm>
            <a:custGeom>
              <a:avLst/>
              <a:gdLst/>
              <a:ahLst/>
              <a:cxnLst/>
              <a:rect l="l" t="t" r="r" b="b"/>
              <a:pathLst>
                <a:path w="28721" h="16166" extrusionOk="0">
                  <a:moveTo>
                    <a:pt x="25041" y="1"/>
                  </a:moveTo>
                  <a:lnTo>
                    <a:pt x="25027" y="13"/>
                  </a:lnTo>
                  <a:cubicBezTo>
                    <a:pt x="24240" y="1036"/>
                    <a:pt x="23252" y="2306"/>
                    <a:pt x="22122" y="3767"/>
                  </a:cubicBezTo>
                  <a:lnTo>
                    <a:pt x="22122" y="3767"/>
                  </a:lnTo>
                  <a:cubicBezTo>
                    <a:pt x="20021" y="3763"/>
                    <a:pt x="17561" y="3759"/>
                    <a:pt x="14889" y="3759"/>
                  </a:cubicBezTo>
                  <a:lnTo>
                    <a:pt x="14859" y="3759"/>
                  </a:lnTo>
                  <a:lnTo>
                    <a:pt x="14841" y="3785"/>
                  </a:lnTo>
                  <a:cubicBezTo>
                    <a:pt x="13884" y="5376"/>
                    <a:pt x="12853" y="7089"/>
                    <a:pt x="11786" y="8863"/>
                  </a:cubicBezTo>
                  <a:cubicBezTo>
                    <a:pt x="10766" y="10563"/>
                    <a:pt x="9777" y="12212"/>
                    <a:pt x="8840" y="13769"/>
                  </a:cubicBezTo>
                  <a:lnTo>
                    <a:pt x="8840" y="13769"/>
                  </a:lnTo>
                  <a:cubicBezTo>
                    <a:pt x="7421" y="11828"/>
                    <a:pt x="6105" y="10033"/>
                    <a:pt x="4942" y="8444"/>
                  </a:cubicBezTo>
                  <a:lnTo>
                    <a:pt x="4903" y="8387"/>
                  </a:lnTo>
                  <a:lnTo>
                    <a:pt x="4864" y="8444"/>
                  </a:lnTo>
                  <a:cubicBezTo>
                    <a:pt x="3387" y="10782"/>
                    <a:pt x="2168" y="12704"/>
                    <a:pt x="1315" y="14055"/>
                  </a:cubicBezTo>
                  <a:cubicBezTo>
                    <a:pt x="896" y="14723"/>
                    <a:pt x="563" y="15247"/>
                    <a:pt x="337" y="15610"/>
                  </a:cubicBezTo>
                  <a:cubicBezTo>
                    <a:pt x="228" y="15790"/>
                    <a:pt x="144" y="15925"/>
                    <a:pt x="83" y="16022"/>
                  </a:cubicBezTo>
                  <a:cubicBezTo>
                    <a:pt x="26" y="16117"/>
                    <a:pt x="0" y="16165"/>
                    <a:pt x="0" y="16165"/>
                  </a:cubicBezTo>
                  <a:cubicBezTo>
                    <a:pt x="0" y="16165"/>
                    <a:pt x="35" y="16122"/>
                    <a:pt x="97" y="16030"/>
                  </a:cubicBezTo>
                  <a:cubicBezTo>
                    <a:pt x="158" y="15933"/>
                    <a:pt x="245" y="15798"/>
                    <a:pt x="359" y="15628"/>
                  </a:cubicBezTo>
                  <a:cubicBezTo>
                    <a:pt x="595" y="15265"/>
                    <a:pt x="931" y="14745"/>
                    <a:pt x="1359" y="14081"/>
                  </a:cubicBezTo>
                  <a:cubicBezTo>
                    <a:pt x="2213" y="12751"/>
                    <a:pt x="3432" y="10853"/>
                    <a:pt x="4909" y="8556"/>
                  </a:cubicBezTo>
                  <a:lnTo>
                    <a:pt x="4909" y="8556"/>
                  </a:lnTo>
                  <a:cubicBezTo>
                    <a:pt x="6070" y="10150"/>
                    <a:pt x="7380" y="11954"/>
                    <a:pt x="8797" y="13902"/>
                  </a:cubicBezTo>
                  <a:lnTo>
                    <a:pt x="8849" y="13972"/>
                  </a:lnTo>
                  <a:lnTo>
                    <a:pt x="8893" y="13898"/>
                  </a:lnTo>
                  <a:cubicBezTo>
                    <a:pt x="9841" y="12320"/>
                    <a:pt x="10847" y="10650"/>
                    <a:pt x="11887" y="8920"/>
                  </a:cubicBezTo>
                  <a:cubicBezTo>
                    <a:pt x="12947" y="7155"/>
                    <a:pt x="13973" y="5451"/>
                    <a:pt x="14922" y="3868"/>
                  </a:cubicBezTo>
                  <a:lnTo>
                    <a:pt x="14922" y="3868"/>
                  </a:lnTo>
                  <a:cubicBezTo>
                    <a:pt x="17592" y="3863"/>
                    <a:pt x="20050" y="3863"/>
                    <a:pt x="22148" y="3859"/>
                  </a:cubicBezTo>
                  <a:lnTo>
                    <a:pt x="22169" y="3859"/>
                  </a:lnTo>
                  <a:lnTo>
                    <a:pt x="22183" y="3841"/>
                  </a:lnTo>
                  <a:cubicBezTo>
                    <a:pt x="23306" y="2371"/>
                    <a:pt x="24285" y="1094"/>
                    <a:pt x="25070" y="65"/>
                  </a:cubicBezTo>
                  <a:lnTo>
                    <a:pt x="25070" y="65"/>
                  </a:lnTo>
                  <a:cubicBezTo>
                    <a:pt x="26221" y="57"/>
                    <a:pt x="27133" y="53"/>
                    <a:pt x="27760" y="49"/>
                  </a:cubicBezTo>
                  <a:cubicBezTo>
                    <a:pt x="28069" y="49"/>
                    <a:pt x="28310" y="44"/>
                    <a:pt x="28476" y="44"/>
                  </a:cubicBezTo>
                  <a:cubicBezTo>
                    <a:pt x="28555" y="39"/>
                    <a:pt x="28611" y="39"/>
                    <a:pt x="28660" y="39"/>
                  </a:cubicBezTo>
                  <a:cubicBezTo>
                    <a:pt x="28698" y="35"/>
                    <a:pt x="28720" y="35"/>
                    <a:pt x="28720" y="35"/>
                  </a:cubicBezTo>
                  <a:cubicBezTo>
                    <a:pt x="28720" y="31"/>
                    <a:pt x="28698" y="31"/>
                    <a:pt x="28660" y="31"/>
                  </a:cubicBezTo>
                  <a:cubicBezTo>
                    <a:pt x="28611" y="27"/>
                    <a:pt x="28555" y="27"/>
                    <a:pt x="28476" y="27"/>
                  </a:cubicBezTo>
                  <a:cubicBezTo>
                    <a:pt x="28310" y="23"/>
                    <a:pt x="28069" y="17"/>
                    <a:pt x="27760" y="17"/>
                  </a:cubicBezTo>
                  <a:cubicBezTo>
                    <a:pt x="27130" y="13"/>
                    <a:pt x="26213" y="9"/>
                    <a:pt x="250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6508159" y="3234899"/>
              <a:ext cx="24569" cy="23603"/>
            </a:xfrm>
            <a:custGeom>
              <a:avLst/>
              <a:gdLst/>
              <a:ahLst/>
              <a:cxnLst/>
              <a:rect l="l" t="t" r="r" b="b"/>
              <a:pathLst>
                <a:path w="560" h="538" extrusionOk="0">
                  <a:moveTo>
                    <a:pt x="281" y="1"/>
                  </a:moveTo>
                  <a:cubicBezTo>
                    <a:pt x="128" y="1"/>
                    <a:pt x="1" y="123"/>
                    <a:pt x="1" y="271"/>
                  </a:cubicBezTo>
                  <a:cubicBezTo>
                    <a:pt x="1" y="416"/>
                    <a:pt x="128" y="538"/>
                    <a:pt x="281" y="538"/>
                  </a:cubicBezTo>
                  <a:cubicBezTo>
                    <a:pt x="434" y="538"/>
                    <a:pt x="560" y="416"/>
                    <a:pt x="560" y="271"/>
                  </a:cubicBezTo>
                  <a:cubicBezTo>
                    <a:pt x="560" y="123"/>
                    <a:pt x="4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6239970" y="3886175"/>
              <a:ext cx="157985" cy="152281"/>
            </a:xfrm>
            <a:custGeom>
              <a:avLst/>
              <a:gdLst/>
              <a:ahLst/>
              <a:cxnLst/>
              <a:rect l="l" t="t" r="r" b="b"/>
              <a:pathLst>
                <a:path w="3601" h="3471" extrusionOk="0">
                  <a:moveTo>
                    <a:pt x="1801" y="1"/>
                  </a:moveTo>
                  <a:cubicBezTo>
                    <a:pt x="805" y="1"/>
                    <a:pt x="0" y="779"/>
                    <a:pt x="0" y="1735"/>
                  </a:cubicBezTo>
                  <a:cubicBezTo>
                    <a:pt x="0" y="2693"/>
                    <a:pt x="805" y="3470"/>
                    <a:pt x="1801" y="3470"/>
                  </a:cubicBezTo>
                  <a:cubicBezTo>
                    <a:pt x="2792" y="3470"/>
                    <a:pt x="3601" y="2693"/>
                    <a:pt x="3601" y="1735"/>
                  </a:cubicBezTo>
                  <a:cubicBezTo>
                    <a:pt x="3601" y="779"/>
                    <a:pt x="2792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6515090" y="3911314"/>
              <a:ext cx="927816" cy="28605"/>
            </a:xfrm>
            <a:custGeom>
              <a:avLst/>
              <a:gdLst/>
              <a:ahLst/>
              <a:cxnLst/>
              <a:rect l="l" t="t" r="r" b="b"/>
              <a:pathLst>
                <a:path w="2114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21148" y="652"/>
                  </a:lnTo>
                  <a:lnTo>
                    <a:pt x="21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6515090" y="3982430"/>
              <a:ext cx="385244" cy="28649"/>
            </a:xfrm>
            <a:custGeom>
              <a:avLst/>
              <a:gdLst/>
              <a:ahLst/>
              <a:cxnLst/>
              <a:rect l="l" t="t" r="r" b="b"/>
              <a:pathLst>
                <a:path w="8781" h="653" extrusionOk="0">
                  <a:moveTo>
                    <a:pt x="0" y="1"/>
                  </a:moveTo>
                  <a:lnTo>
                    <a:pt x="0" y="652"/>
                  </a:lnTo>
                  <a:lnTo>
                    <a:pt x="8780" y="652"/>
                  </a:lnTo>
                  <a:lnTo>
                    <a:pt x="87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22"/>
          <p:cNvGrpSpPr/>
          <p:nvPr/>
        </p:nvGrpSpPr>
        <p:grpSpPr>
          <a:xfrm>
            <a:off x="4583869" y="1664552"/>
            <a:ext cx="1154751" cy="525899"/>
            <a:chOff x="3940094" y="1807838"/>
            <a:chExt cx="1294564" cy="589573"/>
          </a:xfrm>
        </p:grpSpPr>
        <p:grpSp>
          <p:nvGrpSpPr>
            <p:cNvPr id="215" name="Google Shape;215;p22"/>
            <p:cNvGrpSpPr/>
            <p:nvPr/>
          </p:nvGrpSpPr>
          <p:grpSpPr>
            <a:xfrm>
              <a:off x="3940094" y="1807838"/>
              <a:ext cx="1294564" cy="589573"/>
              <a:chOff x="3543907" y="2562740"/>
              <a:chExt cx="1294564" cy="381675"/>
            </a:xfrm>
          </p:grpSpPr>
          <p:sp>
            <p:nvSpPr>
              <p:cNvPr id="216" name="Google Shape;216;p22"/>
              <p:cNvSpPr/>
              <p:nvPr/>
            </p:nvSpPr>
            <p:spPr>
              <a:xfrm>
                <a:off x="3597011" y="2562740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2"/>
              <p:cNvSpPr/>
              <p:nvPr/>
            </p:nvSpPr>
            <p:spPr>
              <a:xfrm>
                <a:off x="3543907" y="2596242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8" name="Google Shape;218;p22"/>
            <p:cNvSpPr/>
            <p:nvPr/>
          </p:nvSpPr>
          <p:spPr>
            <a:xfrm>
              <a:off x="4099654" y="1961924"/>
              <a:ext cx="114112" cy="114156"/>
            </a:xfrm>
            <a:custGeom>
              <a:avLst/>
              <a:gdLst/>
              <a:ahLst/>
              <a:cxnLst/>
              <a:rect l="l" t="t" r="r" b="b"/>
              <a:pathLst>
                <a:path w="2601" h="2602" extrusionOk="0">
                  <a:moveTo>
                    <a:pt x="1302" y="1"/>
                  </a:moveTo>
                  <a:cubicBezTo>
                    <a:pt x="582" y="1"/>
                    <a:pt x="1" y="582"/>
                    <a:pt x="1" y="1298"/>
                  </a:cubicBezTo>
                  <a:cubicBezTo>
                    <a:pt x="1" y="2020"/>
                    <a:pt x="582" y="2601"/>
                    <a:pt x="1302" y="2601"/>
                  </a:cubicBezTo>
                  <a:cubicBezTo>
                    <a:pt x="2020" y="2601"/>
                    <a:pt x="2601" y="2020"/>
                    <a:pt x="2601" y="1298"/>
                  </a:cubicBezTo>
                  <a:cubicBezTo>
                    <a:pt x="2601" y="582"/>
                    <a:pt x="2020" y="1"/>
                    <a:pt x="1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4270842" y="1979561"/>
              <a:ext cx="397704" cy="22112"/>
            </a:xfrm>
            <a:custGeom>
              <a:avLst/>
              <a:gdLst/>
              <a:ahLst/>
              <a:cxnLst/>
              <a:rect l="l" t="t" r="r" b="b"/>
              <a:pathLst>
                <a:path w="9065" h="504" extrusionOk="0">
                  <a:moveTo>
                    <a:pt x="0" y="1"/>
                  </a:moveTo>
                  <a:lnTo>
                    <a:pt x="0" y="503"/>
                  </a:lnTo>
                  <a:lnTo>
                    <a:pt x="9064" y="503"/>
                  </a:lnTo>
                  <a:lnTo>
                    <a:pt x="90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4270842" y="2029574"/>
              <a:ext cx="773516" cy="22331"/>
            </a:xfrm>
            <a:custGeom>
              <a:avLst/>
              <a:gdLst/>
              <a:ahLst/>
              <a:cxnLst/>
              <a:rect l="l" t="t" r="r" b="b"/>
              <a:pathLst>
                <a:path w="17631" h="509" extrusionOk="0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4099654" y="2137367"/>
              <a:ext cx="114112" cy="114112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302" y="0"/>
                  </a:moveTo>
                  <a:cubicBezTo>
                    <a:pt x="582" y="0"/>
                    <a:pt x="1" y="581"/>
                    <a:pt x="1" y="1299"/>
                  </a:cubicBezTo>
                  <a:cubicBezTo>
                    <a:pt x="1" y="2019"/>
                    <a:pt x="582" y="2600"/>
                    <a:pt x="1302" y="2600"/>
                  </a:cubicBezTo>
                  <a:cubicBezTo>
                    <a:pt x="2020" y="2600"/>
                    <a:pt x="2601" y="2019"/>
                    <a:pt x="2601" y="1299"/>
                  </a:cubicBezTo>
                  <a:cubicBezTo>
                    <a:pt x="2601" y="581"/>
                    <a:pt x="2020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4270842" y="2154960"/>
              <a:ext cx="203086" cy="22156"/>
            </a:xfrm>
            <a:custGeom>
              <a:avLst/>
              <a:gdLst/>
              <a:ahLst/>
              <a:cxnLst/>
              <a:rect l="l" t="t" r="r" b="b"/>
              <a:pathLst>
                <a:path w="4629" h="505" extrusionOk="0">
                  <a:moveTo>
                    <a:pt x="0" y="1"/>
                  </a:moveTo>
                  <a:lnTo>
                    <a:pt x="0" y="504"/>
                  </a:lnTo>
                  <a:lnTo>
                    <a:pt x="4629" y="504"/>
                  </a:lnTo>
                  <a:lnTo>
                    <a:pt x="46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4270842" y="2205018"/>
              <a:ext cx="773516" cy="22287"/>
            </a:xfrm>
            <a:custGeom>
              <a:avLst/>
              <a:gdLst/>
              <a:ahLst/>
              <a:cxnLst/>
              <a:rect l="l" t="t" r="r" b="b"/>
              <a:pathLst>
                <a:path w="17631" h="508" extrusionOk="0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2"/>
          <p:cNvGrpSpPr/>
          <p:nvPr/>
        </p:nvGrpSpPr>
        <p:grpSpPr>
          <a:xfrm>
            <a:off x="6594284" y="1353749"/>
            <a:ext cx="808158" cy="121903"/>
            <a:chOff x="5966342" y="1378202"/>
            <a:chExt cx="906007" cy="136663"/>
          </a:xfrm>
        </p:grpSpPr>
        <p:sp>
          <p:nvSpPr>
            <p:cNvPr id="225" name="Google Shape;225;p22"/>
            <p:cNvSpPr/>
            <p:nvPr/>
          </p:nvSpPr>
          <p:spPr>
            <a:xfrm>
              <a:off x="5966342" y="1378202"/>
              <a:ext cx="153861" cy="136663"/>
            </a:xfrm>
            <a:custGeom>
              <a:avLst/>
              <a:gdLst/>
              <a:ahLst/>
              <a:cxnLst/>
              <a:rect l="l" t="t" r="r" b="b"/>
              <a:pathLst>
                <a:path w="3507" h="3115" extrusionOk="0">
                  <a:moveTo>
                    <a:pt x="1755" y="0"/>
                  </a:moveTo>
                  <a:cubicBezTo>
                    <a:pt x="1298" y="0"/>
                    <a:pt x="846" y="200"/>
                    <a:pt x="539" y="582"/>
                  </a:cubicBezTo>
                  <a:cubicBezTo>
                    <a:pt x="1" y="1255"/>
                    <a:pt x="110" y="2234"/>
                    <a:pt x="779" y="2772"/>
                  </a:cubicBezTo>
                  <a:cubicBezTo>
                    <a:pt x="1068" y="3002"/>
                    <a:pt x="1412" y="3115"/>
                    <a:pt x="1754" y="3115"/>
                  </a:cubicBezTo>
                  <a:cubicBezTo>
                    <a:pt x="2210" y="3115"/>
                    <a:pt x="2661" y="2915"/>
                    <a:pt x="2968" y="2531"/>
                  </a:cubicBezTo>
                  <a:cubicBezTo>
                    <a:pt x="3506" y="1863"/>
                    <a:pt x="3401" y="879"/>
                    <a:pt x="2728" y="342"/>
                  </a:cubicBezTo>
                  <a:cubicBezTo>
                    <a:pt x="2440" y="112"/>
                    <a:pt x="2096" y="0"/>
                    <a:pt x="1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6003940" y="1423214"/>
              <a:ext cx="78839" cy="50146"/>
            </a:xfrm>
            <a:custGeom>
              <a:avLst/>
              <a:gdLst/>
              <a:ahLst/>
              <a:cxnLst/>
              <a:rect l="l" t="t" r="r" b="b"/>
              <a:pathLst>
                <a:path w="1797" h="1143" extrusionOk="0">
                  <a:moveTo>
                    <a:pt x="1767" y="1"/>
                  </a:moveTo>
                  <a:cubicBezTo>
                    <a:pt x="1725" y="1"/>
                    <a:pt x="1324" y="360"/>
                    <a:pt x="853" y="819"/>
                  </a:cubicBezTo>
                  <a:cubicBezTo>
                    <a:pt x="797" y="875"/>
                    <a:pt x="741" y="928"/>
                    <a:pt x="686" y="981"/>
                  </a:cubicBezTo>
                  <a:lnTo>
                    <a:pt x="686" y="981"/>
                  </a:lnTo>
                  <a:cubicBezTo>
                    <a:pt x="336" y="636"/>
                    <a:pt x="62" y="394"/>
                    <a:pt x="26" y="394"/>
                  </a:cubicBezTo>
                  <a:cubicBezTo>
                    <a:pt x="25" y="394"/>
                    <a:pt x="24" y="394"/>
                    <a:pt x="23" y="395"/>
                  </a:cubicBezTo>
                  <a:cubicBezTo>
                    <a:pt x="1" y="413"/>
                    <a:pt x="267" y="714"/>
                    <a:pt x="647" y="1099"/>
                  </a:cubicBezTo>
                  <a:lnTo>
                    <a:pt x="687" y="1143"/>
                  </a:lnTo>
                  <a:lnTo>
                    <a:pt x="726" y="1103"/>
                  </a:lnTo>
                  <a:cubicBezTo>
                    <a:pt x="796" y="1038"/>
                    <a:pt x="862" y="972"/>
                    <a:pt x="931" y="902"/>
                  </a:cubicBezTo>
                  <a:cubicBezTo>
                    <a:pt x="1421" y="430"/>
                    <a:pt x="1796" y="28"/>
                    <a:pt x="1770" y="2"/>
                  </a:cubicBezTo>
                  <a:cubicBezTo>
                    <a:pt x="1770" y="1"/>
                    <a:pt x="1769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6235364" y="1411237"/>
              <a:ext cx="636985" cy="5177"/>
            </a:xfrm>
            <a:custGeom>
              <a:avLst/>
              <a:gdLst/>
              <a:ahLst/>
              <a:cxnLst/>
              <a:rect l="l" t="t" r="r" b="b"/>
              <a:pathLst>
                <a:path w="14519" h="118" extrusionOk="0">
                  <a:moveTo>
                    <a:pt x="7259" y="0"/>
                  </a:moveTo>
                  <a:cubicBezTo>
                    <a:pt x="3252" y="0"/>
                    <a:pt x="0" y="26"/>
                    <a:pt x="0" y="61"/>
                  </a:cubicBezTo>
                  <a:cubicBezTo>
                    <a:pt x="0" y="91"/>
                    <a:pt x="3252" y="117"/>
                    <a:pt x="7259" y="117"/>
                  </a:cubicBezTo>
                  <a:cubicBezTo>
                    <a:pt x="11267" y="117"/>
                    <a:pt x="14518" y="91"/>
                    <a:pt x="14518" y="61"/>
                  </a:cubicBezTo>
                  <a:cubicBezTo>
                    <a:pt x="14518" y="26"/>
                    <a:pt x="11267" y="0"/>
                    <a:pt x="7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6242822" y="1473535"/>
              <a:ext cx="368178" cy="5001"/>
            </a:xfrm>
            <a:custGeom>
              <a:avLst/>
              <a:gdLst/>
              <a:ahLst/>
              <a:cxnLst/>
              <a:rect l="l" t="t" r="r" b="b"/>
              <a:pathLst>
                <a:path w="8392" h="114" extrusionOk="0">
                  <a:moveTo>
                    <a:pt x="4196" y="0"/>
                  </a:moveTo>
                  <a:cubicBezTo>
                    <a:pt x="1880" y="0"/>
                    <a:pt x="0" y="22"/>
                    <a:pt x="0" y="57"/>
                  </a:cubicBezTo>
                  <a:cubicBezTo>
                    <a:pt x="0" y="87"/>
                    <a:pt x="1880" y="113"/>
                    <a:pt x="4196" y="113"/>
                  </a:cubicBezTo>
                  <a:cubicBezTo>
                    <a:pt x="6513" y="113"/>
                    <a:pt x="8391" y="87"/>
                    <a:pt x="8391" y="57"/>
                  </a:cubicBezTo>
                  <a:cubicBezTo>
                    <a:pt x="8391" y="22"/>
                    <a:pt x="6513" y="0"/>
                    <a:pt x="4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22"/>
          <p:cNvGrpSpPr/>
          <p:nvPr/>
        </p:nvGrpSpPr>
        <p:grpSpPr>
          <a:xfrm>
            <a:off x="8242829" y="2588040"/>
            <a:ext cx="443156" cy="421554"/>
            <a:chOff x="7814487" y="2708836"/>
            <a:chExt cx="496812" cy="472595"/>
          </a:xfrm>
        </p:grpSpPr>
        <p:sp>
          <p:nvSpPr>
            <p:cNvPr id="230" name="Google Shape;230;p22"/>
            <p:cNvSpPr/>
            <p:nvPr/>
          </p:nvSpPr>
          <p:spPr>
            <a:xfrm>
              <a:off x="7814487" y="2708836"/>
              <a:ext cx="496812" cy="472595"/>
            </a:xfrm>
            <a:custGeom>
              <a:avLst/>
              <a:gdLst/>
              <a:ahLst/>
              <a:cxnLst/>
              <a:rect l="l" t="t" r="r" b="b"/>
              <a:pathLst>
                <a:path w="11324" h="10772" extrusionOk="0">
                  <a:moveTo>
                    <a:pt x="5922" y="1"/>
                  </a:moveTo>
                  <a:cubicBezTo>
                    <a:pt x="5106" y="1"/>
                    <a:pt x="4261" y="192"/>
                    <a:pt x="3483" y="573"/>
                  </a:cubicBezTo>
                  <a:cubicBezTo>
                    <a:pt x="2399" y="1115"/>
                    <a:pt x="1473" y="2063"/>
                    <a:pt x="957" y="3243"/>
                  </a:cubicBezTo>
                  <a:cubicBezTo>
                    <a:pt x="555" y="4152"/>
                    <a:pt x="442" y="5153"/>
                    <a:pt x="555" y="6088"/>
                  </a:cubicBezTo>
                  <a:cubicBezTo>
                    <a:pt x="621" y="6556"/>
                    <a:pt x="743" y="7006"/>
                    <a:pt x="910" y="7430"/>
                  </a:cubicBezTo>
                  <a:cubicBezTo>
                    <a:pt x="1077" y="7838"/>
                    <a:pt x="1295" y="8215"/>
                    <a:pt x="1542" y="8563"/>
                  </a:cubicBezTo>
                  <a:lnTo>
                    <a:pt x="1542" y="8563"/>
                  </a:lnTo>
                  <a:cubicBezTo>
                    <a:pt x="1044" y="9137"/>
                    <a:pt x="560" y="9694"/>
                    <a:pt x="101" y="10223"/>
                  </a:cubicBezTo>
                  <a:lnTo>
                    <a:pt x="0" y="10336"/>
                  </a:lnTo>
                  <a:lnTo>
                    <a:pt x="0" y="10336"/>
                  </a:lnTo>
                  <a:lnTo>
                    <a:pt x="153" y="10306"/>
                  </a:lnTo>
                  <a:cubicBezTo>
                    <a:pt x="1085" y="10128"/>
                    <a:pt x="1978" y="9954"/>
                    <a:pt x="2797" y="9798"/>
                  </a:cubicBezTo>
                  <a:lnTo>
                    <a:pt x="2797" y="9798"/>
                  </a:lnTo>
                  <a:cubicBezTo>
                    <a:pt x="3776" y="10473"/>
                    <a:pt x="4868" y="10768"/>
                    <a:pt x="5822" y="10768"/>
                  </a:cubicBezTo>
                  <a:cubicBezTo>
                    <a:pt x="5831" y="10768"/>
                    <a:pt x="5839" y="10768"/>
                    <a:pt x="5847" y="10768"/>
                  </a:cubicBezTo>
                  <a:cubicBezTo>
                    <a:pt x="5892" y="10770"/>
                    <a:pt x="5938" y="10771"/>
                    <a:pt x="5984" y="10771"/>
                  </a:cubicBezTo>
                  <a:cubicBezTo>
                    <a:pt x="6057" y="10771"/>
                    <a:pt x="6131" y="10768"/>
                    <a:pt x="6201" y="10760"/>
                  </a:cubicBezTo>
                  <a:cubicBezTo>
                    <a:pt x="6319" y="10751"/>
                    <a:pt x="6433" y="10747"/>
                    <a:pt x="6547" y="10734"/>
                  </a:cubicBezTo>
                  <a:cubicBezTo>
                    <a:pt x="6769" y="10695"/>
                    <a:pt x="6983" y="10673"/>
                    <a:pt x="7185" y="10611"/>
                  </a:cubicBezTo>
                  <a:cubicBezTo>
                    <a:pt x="7285" y="10585"/>
                    <a:pt x="7386" y="10558"/>
                    <a:pt x="7481" y="10532"/>
                  </a:cubicBezTo>
                  <a:cubicBezTo>
                    <a:pt x="7574" y="10498"/>
                    <a:pt x="7665" y="10467"/>
                    <a:pt x="7757" y="10432"/>
                  </a:cubicBezTo>
                  <a:cubicBezTo>
                    <a:pt x="7941" y="10375"/>
                    <a:pt x="8098" y="10288"/>
                    <a:pt x="8256" y="10217"/>
                  </a:cubicBezTo>
                  <a:cubicBezTo>
                    <a:pt x="8875" y="9912"/>
                    <a:pt x="9287" y="9558"/>
                    <a:pt x="9557" y="9313"/>
                  </a:cubicBezTo>
                  <a:cubicBezTo>
                    <a:pt x="9688" y="9186"/>
                    <a:pt x="9776" y="9077"/>
                    <a:pt x="9841" y="9011"/>
                  </a:cubicBezTo>
                  <a:cubicBezTo>
                    <a:pt x="9907" y="8942"/>
                    <a:pt x="9934" y="8902"/>
                    <a:pt x="9934" y="8902"/>
                  </a:cubicBezTo>
                  <a:lnTo>
                    <a:pt x="9934" y="8902"/>
                  </a:lnTo>
                  <a:cubicBezTo>
                    <a:pt x="9934" y="8902"/>
                    <a:pt x="9898" y="8933"/>
                    <a:pt x="9833" y="8999"/>
                  </a:cubicBezTo>
                  <a:cubicBezTo>
                    <a:pt x="9763" y="9064"/>
                    <a:pt x="9671" y="9169"/>
                    <a:pt x="9536" y="9291"/>
                  </a:cubicBezTo>
                  <a:cubicBezTo>
                    <a:pt x="9265" y="9527"/>
                    <a:pt x="8849" y="9872"/>
                    <a:pt x="8234" y="10170"/>
                  </a:cubicBezTo>
                  <a:cubicBezTo>
                    <a:pt x="8076" y="10240"/>
                    <a:pt x="7915" y="10322"/>
                    <a:pt x="7735" y="10375"/>
                  </a:cubicBezTo>
                  <a:cubicBezTo>
                    <a:pt x="7648" y="10406"/>
                    <a:pt x="7556" y="10441"/>
                    <a:pt x="7465" y="10471"/>
                  </a:cubicBezTo>
                  <a:cubicBezTo>
                    <a:pt x="7368" y="10498"/>
                    <a:pt x="7268" y="10520"/>
                    <a:pt x="7171" y="10546"/>
                  </a:cubicBezTo>
                  <a:cubicBezTo>
                    <a:pt x="6971" y="10602"/>
                    <a:pt x="6757" y="10624"/>
                    <a:pt x="6538" y="10663"/>
                  </a:cubicBezTo>
                  <a:cubicBezTo>
                    <a:pt x="6428" y="10673"/>
                    <a:pt x="6315" y="10677"/>
                    <a:pt x="6197" y="10685"/>
                  </a:cubicBezTo>
                  <a:cubicBezTo>
                    <a:pt x="6135" y="10693"/>
                    <a:pt x="6071" y="10696"/>
                    <a:pt x="6008" y="10696"/>
                  </a:cubicBezTo>
                  <a:cubicBezTo>
                    <a:pt x="5954" y="10696"/>
                    <a:pt x="5901" y="10694"/>
                    <a:pt x="5847" y="10689"/>
                  </a:cubicBezTo>
                  <a:cubicBezTo>
                    <a:pt x="4895" y="10689"/>
                    <a:pt x="3806" y="10388"/>
                    <a:pt x="2836" y="9707"/>
                  </a:cubicBezTo>
                  <a:lnTo>
                    <a:pt x="2818" y="9693"/>
                  </a:lnTo>
                  <a:lnTo>
                    <a:pt x="2802" y="9698"/>
                  </a:lnTo>
                  <a:cubicBezTo>
                    <a:pt x="2019" y="9847"/>
                    <a:pt x="1171" y="10008"/>
                    <a:pt x="281" y="10176"/>
                  </a:cubicBezTo>
                  <a:lnTo>
                    <a:pt x="281" y="10176"/>
                  </a:lnTo>
                  <a:cubicBezTo>
                    <a:pt x="720" y="9676"/>
                    <a:pt x="1181" y="9146"/>
                    <a:pt x="1652" y="8605"/>
                  </a:cubicBezTo>
                  <a:lnTo>
                    <a:pt x="1682" y="8571"/>
                  </a:lnTo>
                  <a:lnTo>
                    <a:pt x="1656" y="8535"/>
                  </a:lnTo>
                  <a:cubicBezTo>
                    <a:pt x="1408" y="8182"/>
                    <a:pt x="1184" y="7801"/>
                    <a:pt x="1014" y="7391"/>
                  </a:cubicBezTo>
                  <a:cubicBezTo>
                    <a:pt x="852" y="6971"/>
                    <a:pt x="734" y="6530"/>
                    <a:pt x="668" y="6070"/>
                  </a:cubicBezTo>
                  <a:cubicBezTo>
                    <a:pt x="559" y="5157"/>
                    <a:pt x="668" y="4178"/>
                    <a:pt x="1067" y="3291"/>
                  </a:cubicBezTo>
                  <a:cubicBezTo>
                    <a:pt x="1569" y="2137"/>
                    <a:pt x="2478" y="1207"/>
                    <a:pt x="3536" y="673"/>
                  </a:cubicBezTo>
                  <a:cubicBezTo>
                    <a:pt x="4296" y="301"/>
                    <a:pt x="5124" y="110"/>
                    <a:pt x="5925" y="110"/>
                  </a:cubicBezTo>
                  <a:cubicBezTo>
                    <a:pt x="6244" y="110"/>
                    <a:pt x="6558" y="140"/>
                    <a:pt x="6862" y="201"/>
                  </a:cubicBezTo>
                  <a:cubicBezTo>
                    <a:pt x="7394" y="302"/>
                    <a:pt x="7910" y="463"/>
                    <a:pt x="8360" y="713"/>
                  </a:cubicBezTo>
                  <a:cubicBezTo>
                    <a:pt x="8815" y="957"/>
                    <a:pt x="9230" y="1246"/>
                    <a:pt x="9575" y="1591"/>
                  </a:cubicBezTo>
                  <a:cubicBezTo>
                    <a:pt x="10287" y="2256"/>
                    <a:pt x="10733" y="3077"/>
                    <a:pt x="10973" y="3864"/>
                  </a:cubicBezTo>
                  <a:cubicBezTo>
                    <a:pt x="11223" y="4654"/>
                    <a:pt x="11253" y="5419"/>
                    <a:pt x="11170" y="6070"/>
                  </a:cubicBezTo>
                  <a:cubicBezTo>
                    <a:pt x="11096" y="6726"/>
                    <a:pt x="10894" y="7264"/>
                    <a:pt x="10702" y="7683"/>
                  </a:cubicBezTo>
                  <a:cubicBezTo>
                    <a:pt x="10650" y="7788"/>
                    <a:pt x="10602" y="7889"/>
                    <a:pt x="10559" y="7980"/>
                  </a:cubicBezTo>
                  <a:cubicBezTo>
                    <a:pt x="10511" y="8067"/>
                    <a:pt x="10454" y="8151"/>
                    <a:pt x="10410" y="8225"/>
                  </a:cubicBezTo>
                  <a:cubicBezTo>
                    <a:pt x="10318" y="8378"/>
                    <a:pt x="10235" y="8509"/>
                    <a:pt x="10156" y="8601"/>
                  </a:cubicBezTo>
                  <a:cubicBezTo>
                    <a:pt x="10087" y="8697"/>
                    <a:pt x="10029" y="8771"/>
                    <a:pt x="9990" y="8824"/>
                  </a:cubicBezTo>
                  <a:cubicBezTo>
                    <a:pt x="9950" y="8876"/>
                    <a:pt x="9934" y="8902"/>
                    <a:pt x="9934" y="8902"/>
                  </a:cubicBezTo>
                  <a:cubicBezTo>
                    <a:pt x="9938" y="8902"/>
                    <a:pt x="9960" y="8880"/>
                    <a:pt x="9999" y="8833"/>
                  </a:cubicBezTo>
                  <a:cubicBezTo>
                    <a:pt x="10043" y="8781"/>
                    <a:pt x="10099" y="8706"/>
                    <a:pt x="10174" y="8614"/>
                  </a:cubicBezTo>
                  <a:cubicBezTo>
                    <a:pt x="10257" y="8523"/>
                    <a:pt x="10344" y="8396"/>
                    <a:pt x="10436" y="8243"/>
                  </a:cubicBezTo>
                  <a:cubicBezTo>
                    <a:pt x="10484" y="8168"/>
                    <a:pt x="10541" y="8089"/>
                    <a:pt x="10593" y="7998"/>
                  </a:cubicBezTo>
                  <a:cubicBezTo>
                    <a:pt x="10642" y="7906"/>
                    <a:pt x="10690" y="7810"/>
                    <a:pt x="10742" y="7706"/>
                  </a:cubicBezTo>
                  <a:cubicBezTo>
                    <a:pt x="10943" y="7286"/>
                    <a:pt x="11152" y="6744"/>
                    <a:pt x="11235" y="6080"/>
                  </a:cubicBezTo>
                  <a:cubicBezTo>
                    <a:pt x="11323" y="5419"/>
                    <a:pt x="11297" y="4646"/>
                    <a:pt x="11057" y="3842"/>
                  </a:cubicBezTo>
                  <a:cubicBezTo>
                    <a:pt x="10816" y="3038"/>
                    <a:pt x="10362" y="2203"/>
                    <a:pt x="9645" y="1522"/>
                  </a:cubicBezTo>
                  <a:cubicBezTo>
                    <a:pt x="9295" y="1171"/>
                    <a:pt x="8871" y="870"/>
                    <a:pt x="8409" y="626"/>
                  </a:cubicBezTo>
                  <a:cubicBezTo>
                    <a:pt x="7949" y="368"/>
                    <a:pt x="7425" y="197"/>
                    <a:pt x="6878" y="92"/>
                  </a:cubicBezTo>
                  <a:cubicBezTo>
                    <a:pt x="6568" y="31"/>
                    <a:pt x="6247" y="1"/>
                    <a:pt x="592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7997564" y="2870459"/>
              <a:ext cx="149956" cy="166277"/>
            </a:xfrm>
            <a:custGeom>
              <a:avLst/>
              <a:gdLst/>
              <a:ahLst/>
              <a:cxnLst/>
              <a:rect l="l" t="t" r="r" b="b"/>
              <a:pathLst>
                <a:path w="3418" h="3790" extrusionOk="0">
                  <a:moveTo>
                    <a:pt x="0" y="0"/>
                  </a:moveTo>
                  <a:lnTo>
                    <a:pt x="192" y="927"/>
                  </a:lnTo>
                  <a:lnTo>
                    <a:pt x="385" y="1858"/>
                  </a:lnTo>
                  <a:lnTo>
                    <a:pt x="874" y="1420"/>
                  </a:lnTo>
                  <a:lnTo>
                    <a:pt x="2981" y="3790"/>
                  </a:lnTo>
                  <a:lnTo>
                    <a:pt x="3418" y="3401"/>
                  </a:lnTo>
                  <a:lnTo>
                    <a:pt x="1312" y="1032"/>
                  </a:lnTo>
                  <a:lnTo>
                    <a:pt x="1801" y="595"/>
                  </a:lnTo>
                  <a:lnTo>
                    <a:pt x="900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" name="Google Shape;232;p22"/>
          <p:cNvGrpSpPr/>
          <p:nvPr/>
        </p:nvGrpSpPr>
        <p:grpSpPr>
          <a:xfrm>
            <a:off x="7973118" y="1401110"/>
            <a:ext cx="989878" cy="894522"/>
            <a:chOff x="7739700" y="1512500"/>
            <a:chExt cx="1109728" cy="1002828"/>
          </a:xfrm>
        </p:grpSpPr>
        <p:sp>
          <p:nvSpPr>
            <p:cNvPr id="233" name="Google Shape;233;p22"/>
            <p:cNvSpPr/>
            <p:nvPr/>
          </p:nvSpPr>
          <p:spPr>
            <a:xfrm>
              <a:off x="7739700" y="1512500"/>
              <a:ext cx="1109728" cy="1002828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" name="Google Shape;234;p22"/>
            <p:cNvGrpSpPr/>
            <p:nvPr/>
          </p:nvGrpSpPr>
          <p:grpSpPr>
            <a:xfrm>
              <a:off x="7808309" y="1610467"/>
              <a:ext cx="966993" cy="714803"/>
              <a:chOff x="7183784" y="1476167"/>
              <a:chExt cx="966993" cy="714803"/>
            </a:xfrm>
          </p:grpSpPr>
          <p:sp>
            <p:nvSpPr>
              <p:cNvPr id="235" name="Google Shape;235;p22"/>
              <p:cNvSpPr/>
              <p:nvPr/>
            </p:nvSpPr>
            <p:spPr>
              <a:xfrm>
                <a:off x="7393754" y="1862327"/>
                <a:ext cx="21541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86" extrusionOk="0">
                    <a:moveTo>
                      <a:pt x="245" y="1"/>
                    </a:moveTo>
                    <a:cubicBezTo>
                      <a:pt x="110" y="1"/>
                      <a:pt x="1" y="110"/>
                      <a:pt x="1" y="241"/>
                    </a:cubicBezTo>
                    <a:cubicBezTo>
                      <a:pt x="1" y="376"/>
                      <a:pt x="110" y="485"/>
                      <a:pt x="245" y="485"/>
                    </a:cubicBezTo>
                    <a:cubicBezTo>
                      <a:pt x="380" y="485"/>
                      <a:pt x="491" y="376"/>
                      <a:pt x="491" y="241"/>
                    </a:cubicBezTo>
                    <a:cubicBezTo>
                      <a:pt x="491" y="110"/>
                      <a:pt x="380" y="1"/>
                      <a:pt x="2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2"/>
              <p:cNvSpPr/>
              <p:nvPr/>
            </p:nvSpPr>
            <p:spPr>
              <a:xfrm>
                <a:off x="7725074" y="1944762"/>
                <a:ext cx="58877" cy="216730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4940" extrusionOk="0">
                    <a:moveTo>
                      <a:pt x="0" y="0"/>
                    </a:moveTo>
                    <a:lnTo>
                      <a:pt x="0" y="4939"/>
                    </a:lnTo>
                    <a:lnTo>
                      <a:pt x="1342" y="493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2"/>
              <p:cNvSpPr/>
              <p:nvPr/>
            </p:nvSpPr>
            <p:spPr>
              <a:xfrm>
                <a:off x="7992132" y="1848727"/>
                <a:ext cx="59096" cy="31276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29" extrusionOk="0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2"/>
              <p:cNvSpPr/>
              <p:nvPr/>
            </p:nvSpPr>
            <p:spPr>
              <a:xfrm>
                <a:off x="7309959" y="1716409"/>
                <a:ext cx="59096" cy="44508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145" extrusionOk="0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2"/>
              <p:cNvSpPr/>
              <p:nvPr/>
            </p:nvSpPr>
            <p:spPr>
              <a:xfrm>
                <a:off x="7450700" y="1848727"/>
                <a:ext cx="59096" cy="31276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29" extrusionOk="0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2"/>
              <p:cNvSpPr/>
              <p:nvPr/>
            </p:nvSpPr>
            <p:spPr>
              <a:xfrm>
                <a:off x="7577840" y="1680391"/>
                <a:ext cx="59052" cy="481106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0966" extrusionOk="0">
                    <a:moveTo>
                      <a:pt x="0" y="1"/>
                    </a:moveTo>
                    <a:lnTo>
                      <a:pt x="0" y="10965"/>
                    </a:lnTo>
                    <a:lnTo>
                      <a:pt x="1346" y="1096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2"/>
              <p:cNvSpPr/>
              <p:nvPr/>
            </p:nvSpPr>
            <p:spPr>
              <a:xfrm>
                <a:off x="7378618" y="1668677"/>
                <a:ext cx="59096" cy="49282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233" extrusionOk="0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2"/>
              <p:cNvSpPr/>
              <p:nvPr/>
            </p:nvSpPr>
            <p:spPr>
              <a:xfrm>
                <a:off x="7651457" y="1565534"/>
                <a:ext cx="58877" cy="595964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3584" extrusionOk="0">
                    <a:moveTo>
                      <a:pt x="0" y="1"/>
                    </a:moveTo>
                    <a:lnTo>
                      <a:pt x="0" y="13583"/>
                    </a:lnTo>
                    <a:lnTo>
                      <a:pt x="1342" y="13583"/>
                    </a:lnTo>
                    <a:lnTo>
                      <a:pt x="13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2"/>
              <p:cNvSpPr/>
              <p:nvPr/>
            </p:nvSpPr>
            <p:spPr>
              <a:xfrm>
                <a:off x="7211248" y="2185793"/>
                <a:ext cx="939530" cy="5177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118" extrusionOk="0">
                    <a:moveTo>
                      <a:pt x="10708" y="0"/>
                    </a:moveTo>
                    <a:cubicBezTo>
                      <a:pt x="4794" y="0"/>
                      <a:pt x="0" y="26"/>
                      <a:pt x="0" y="57"/>
                    </a:cubicBezTo>
                    <a:cubicBezTo>
                      <a:pt x="0" y="91"/>
                      <a:pt x="4794" y="118"/>
                      <a:pt x="10708" y="118"/>
                    </a:cubicBezTo>
                    <a:cubicBezTo>
                      <a:pt x="16620" y="118"/>
                      <a:pt x="21414" y="91"/>
                      <a:pt x="21414" y="57"/>
                    </a:cubicBezTo>
                    <a:cubicBezTo>
                      <a:pt x="21414" y="26"/>
                      <a:pt x="16620" y="0"/>
                      <a:pt x="10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2"/>
              <p:cNvSpPr/>
              <p:nvPr/>
            </p:nvSpPr>
            <p:spPr>
              <a:xfrm>
                <a:off x="7183784" y="2082256"/>
                <a:ext cx="36151" cy="11889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71" extrusionOk="0">
                    <a:moveTo>
                      <a:pt x="1" y="0"/>
                    </a:moveTo>
                    <a:lnTo>
                      <a:pt x="1" y="271"/>
                    </a:lnTo>
                    <a:lnTo>
                      <a:pt x="823" y="271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2"/>
              <p:cNvSpPr/>
              <p:nvPr/>
            </p:nvSpPr>
            <p:spPr>
              <a:xfrm>
                <a:off x="7183784" y="1923879"/>
                <a:ext cx="36151" cy="11933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72" extrusionOk="0">
                    <a:moveTo>
                      <a:pt x="1" y="0"/>
                    </a:moveTo>
                    <a:lnTo>
                      <a:pt x="1" y="272"/>
                    </a:lnTo>
                    <a:lnTo>
                      <a:pt x="823" y="272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2"/>
              <p:cNvSpPr/>
              <p:nvPr/>
            </p:nvSpPr>
            <p:spPr>
              <a:xfrm>
                <a:off x="7183784" y="1625902"/>
                <a:ext cx="36151" cy="1175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68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2"/>
              <p:cNvSpPr/>
              <p:nvPr/>
            </p:nvSpPr>
            <p:spPr>
              <a:xfrm>
                <a:off x="7183784" y="1476167"/>
                <a:ext cx="36151" cy="1175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68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2"/>
              <p:cNvSpPr/>
              <p:nvPr/>
            </p:nvSpPr>
            <p:spPr>
              <a:xfrm>
                <a:off x="7185758" y="1774890"/>
                <a:ext cx="36063" cy="11933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72" extrusionOk="0">
                    <a:moveTo>
                      <a:pt x="0" y="1"/>
                    </a:moveTo>
                    <a:lnTo>
                      <a:pt x="0" y="272"/>
                    </a:lnTo>
                    <a:lnTo>
                      <a:pt x="821" y="272"/>
                    </a:lnTo>
                    <a:lnTo>
                      <a:pt x="8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2"/>
              <p:cNvSpPr/>
              <p:nvPr/>
            </p:nvSpPr>
            <p:spPr>
              <a:xfrm>
                <a:off x="7851391" y="1716409"/>
                <a:ext cx="59096" cy="44508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145" extrusionOk="0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2"/>
              <p:cNvSpPr/>
              <p:nvPr/>
            </p:nvSpPr>
            <p:spPr>
              <a:xfrm>
                <a:off x="7920051" y="1668677"/>
                <a:ext cx="59096" cy="49282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233" extrusionOk="0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1" name="Google Shape;251;p22"/>
          <p:cNvGrpSpPr/>
          <p:nvPr/>
        </p:nvGrpSpPr>
        <p:grpSpPr>
          <a:xfrm>
            <a:off x="4984483" y="2902006"/>
            <a:ext cx="1408755" cy="598793"/>
            <a:chOff x="4161633" y="3060816"/>
            <a:chExt cx="1579322" cy="671293"/>
          </a:xfrm>
        </p:grpSpPr>
        <p:sp>
          <p:nvSpPr>
            <p:cNvPr id="252" name="Google Shape;252;p22"/>
            <p:cNvSpPr/>
            <p:nvPr/>
          </p:nvSpPr>
          <p:spPr>
            <a:xfrm>
              <a:off x="4161633" y="3060816"/>
              <a:ext cx="1579322" cy="671293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4276884" y="3249069"/>
              <a:ext cx="173735" cy="205016"/>
            </a:xfrm>
            <a:custGeom>
              <a:avLst/>
              <a:gdLst/>
              <a:ahLst/>
              <a:cxnLst/>
              <a:rect l="l" t="t" r="r" b="b"/>
              <a:pathLst>
                <a:path w="3960" h="4673" extrusionOk="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4295266" y="3434077"/>
              <a:ext cx="328517" cy="168383"/>
            </a:xfrm>
            <a:custGeom>
              <a:avLst/>
              <a:gdLst/>
              <a:ahLst/>
              <a:cxnLst/>
              <a:rect l="l" t="t" r="r" b="b"/>
              <a:pathLst>
                <a:path w="7488" h="3838" extrusionOk="0">
                  <a:moveTo>
                    <a:pt x="3742" y="1"/>
                  </a:moveTo>
                  <a:lnTo>
                    <a:pt x="1" y="844"/>
                  </a:lnTo>
                  <a:cubicBezTo>
                    <a:pt x="385" y="2558"/>
                    <a:pt x="1915" y="3838"/>
                    <a:pt x="3742" y="3838"/>
                  </a:cubicBezTo>
                  <a:cubicBezTo>
                    <a:pt x="5577" y="3838"/>
                    <a:pt x="7112" y="2544"/>
                    <a:pt x="7487" y="818"/>
                  </a:cubicBezTo>
                  <a:lnTo>
                    <a:pt x="37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4746970" y="3289739"/>
              <a:ext cx="833709" cy="37774"/>
            </a:xfrm>
            <a:custGeom>
              <a:avLst/>
              <a:gdLst/>
              <a:ahLst/>
              <a:cxnLst/>
              <a:rect l="l" t="t" r="r" b="b"/>
              <a:pathLst>
                <a:path w="19003" h="861" extrusionOk="0">
                  <a:moveTo>
                    <a:pt x="1" y="1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4746970" y="3389240"/>
              <a:ext cx="833709" cy="37818"/>
            </a:xfrm>
            <a:custGeom>
              <a:avLst/>
              <a:gdLst/>
              <a:ahLst/>
              <a:cxnLst/>
              <a:rect l="l" t="t" r="r" b="b"/>
              <a:pathLst>
                <a:path w="19003" h="862" extrusionOk="0">
                  <a:moveTo>
                    <a:pt x="1" y="0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4746970" y="3499489"/>
              <a:ext cx="450658" cy="37818"/>
            </a:xfrm>
            <a:custGeom>
              <a:avLst/>
              <a:gdLst/>
              <a:ahLst/>
              <a:cxnLst/>
              <a:rect l="l" t="t" r="r" b="b"/>
              <a:pathLst>
                <a:path w="10272" h="862" extrusionOk="0">
                  <a:moveTo>
                    <a:pt x="1" y="0"/>
                  </a:moveTo>
                  <a:lnTo>
                    <a:pt x="1" y="861"/>
                  </a:lnTo>
                  <a:lnTo>
                    <a:pt x="10271" y="861"/>
                  </a:lnTo>
                  <a:lnTo>
                    <a:pt x="102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 flipH="1">
              <a:off x="4468091" y="3249069"/>
              <a:ext cx="173735" cy="205016"/>
            </a:xfrm>
            <a:custGeom>
              <a:avLst/>
              <a:gdLst/>
              <a:ahLst/>
              <a:cxnLst/>
              <a:rect l="l" t="t" r="r" b="b"/>
              <a:pathLst>
                <a:path w="3960" h="4673" extrusionOk="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 rot="-5400000">
            <a:off x="7537530" y="1932954"/>
            <a:ext cx="61500" cy="14100"/>
          </a:xfrm>
          <a:prstGeom prst="rtTriangle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2"/>
          <p:cNvSpPr/>
          <p:nvPr/>
        </p:nvSpPr>
        <p:spPr>
          <a:xfrm>
            <a:off x="6237760" y="2107077"/>
            <a:ext cx="19176" cy="19020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2"/>
          <p:cNvSpPr/>
          <p:nvPr/>
        </p:nvSpPr>
        <p:spPr>
          <a:xfrm>
            <a:off x="7868613" y="1832983"/>
            <a:ext cx="19176" cy="19020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2"/>
          <p:cNvSpPr/>
          <p:nvPr/>
        </p:nvSpPr>
        <p:spPr>
          <a:xfrm>
            <a:off x="4925317" y="2973803"/>
            <a:ext cx="1408766" cy="574527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2"/>
          <p:cNvSpPr/>
          <p:nvPr/>
        </p:nvSpPr>
        <p:spPr>
          <a:xfrm>
            <a:off x="4373243" y="2632352"/>
            <a:ext cx="1107403" cy="310575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2"/>
          <p:cNvSpPr/>
          <p:nvPr/>
        </p:nvSpPr>
        <p:spPr>
          <a:xfrm>
            <a:off x="6378498" y="1259436"/>
            <a:ext cx="1107403" cy="310575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2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Vertical Analysis (Balance Sheet)</a:t>
            </a:r>
            <a:endParaRPr/>
          </a:p>
        </p:txBody>
      </p:sp>
      <p:pic>
        <p:nvPicPr>
          <p:cNvPr id="391" name="Google Shape;391;p32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20063" y="1657433"/>
            <a:ext cx="432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2"/>
          <p:cNvPicPr preferRelativeResize="0"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808725" y="1657433"/>
            <a:ext cx="393855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2"/>
          <p:cNvSpPr txBox="1"/>
          <p:nvPr/>
        </p:nvSpPr>
        <p:spPr>
          <a:xfrm>
            <a:off x="1989013" y="4093700"/>
            <a:ext cx="78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TITAS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4" name="Google Shape;394;p32"/>
          <p:cNvSpPr txBox="1"/>
          <p:nvPr/>
        </p:nvSpPr>
        <p:spPr>
          <a:xfrm>
            <a:off x="6386952" y="4093700"/>
            <a:ext cx="8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DESCO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Google Shape;395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3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Vertical Analysis (Balance Sheet)</a:t>
            </a:r>
            <a:endParaRPr/>
          </a:p>
        </p:txBody>
      </p:sp>
      <p:pic>
        <p:nvPicPr>
          <p:cNvPr id="401" name="Google Shape;401;p33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498183" y="1493089"/>
            <a:ext cx="432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3"/>
          <p:cNvPicPr preferRelativeResize="0"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0788" y="1493089"/>
            <a:ext cx="4500000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3"/>
          <p:cNvSpPr txBox="1"/>
          <p:nvPr/>
        </p:nvSpPr>
        <p:spPr>
          <a:xfrm>
            <a:off x="1999738" y="4186900"/>
            <a:ext cx="78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TITAS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4" name="Google Shape;404;p33"/>
          <p:cNvSpPr txBox="1"/>
          <p:nvPr/>
        </p:nvSpPr>
        <p:spPr>
          <a:xfrm>
            <a:off x="6459002" y="4104400"/>
            <a:ext cx="87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DESCO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5" name="Google Shape;405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" name="Google Shape;410;p34"/>
          <p:cNvGraphicFramePr/>
          <p:nvPr>
            <p:extLst>
              <p:ext uri="{D42A27DB-BD31-4B8C-83A1-F6EECF244321}">
                <p14:modId xmlns:p14="http://schemas.microsoft.com/office/powerpoint/2010/main" val="3481524908"/>
              </p:ext>
            </p:extLst>
          </p:nvPr>
        </p:nvGraphicFramePr>
        <p:xfrm>
          <a:off x="793637" y="1067326"/>
          <a:ext cx="7556725" cy="3879325"/>
        </p:xfrm>
        <a:graphic>
          <a:graphicData uri="http://schemas.openxmlformats.org/drawingml/2006/table">
            <a:tbl>
              <a:tblPr>
                <a:noFill/>
                <a:tableStyleId>{064BC425-E777-43C8-AABD-14B46BC0F312}</a:tableStyleId>
              </a:tblPr>
              <a:tblGrid>
                <a:gridCol w="226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3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3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350">
                <a:tc grid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DESCO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350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Particulars</a:t>
                      </a:r>
                      <a:endParaRPr sz="12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July 01, 2020 to June 30, 2021</a:t>
                      </a:r>
                      <a:endParaRPr sz="12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July 01, 2019 to June 30, 2020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 in Taka</a:t>
                      </a:r>
                      <a:endParaRPr sz="12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Percentage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 in Taka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Percentage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Distribution Revenue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4,603,084,565.00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10.59%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4,323,577,620.00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10.97%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Energy Sales (Net of VAT)</a:t>
                      </a:r>
                      <a:endParaRPr sz="1200">
                        <a:solidFill>
                          <a:srgbClr val="0D0D0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43,470,529,706.00</a:t>
                      </a:r>
                      <a:endParaRPr sz="1200" dirty="0">
                        <a:solidFill>
                          <a:srgbClr val="0D0D0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100.00%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39,423,939,203.00</a:t>
                      </a:r>
                      <a:endParaRPr sz="1200">
                        <a:solidFill>
                          <a:srgbClr val="0D0D0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100.00%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Operating Revenue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5,514,799,374.00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12.69%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4,957,816,694.00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12.58%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5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Less: Cost of Energy Sales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2,326,933,433.00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5.35%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1,865,376,127.00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4.73%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5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Gross Profit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3,187,865,940.00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7.33%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3,092,440,567.00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7.84%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5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Less: Operating Expenses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2,972,738,088.00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6.84%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2,545,036,938.00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6.46%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Operating Profit / (Loss)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1,742,788,205.00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4.01%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1,972,263,568.00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5.00%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5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Profit or Loss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739,135,174.00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1.70%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455,646,848.00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1.16%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</a:rPr>
                        <a:t>Gain on Revaluation of asset</a:t>
                      </a:r>
                    </a:p>
                  </a:txBody>
                  <a:tcPr marL="19050" marR="19050" marT="12700" marB="127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</a:rPr>
                        <a:t>7,178,602,654.00</a:t>
                      </a:r>
                    </a:p>
                  </a:txBody>
                  <a:tcPr marL="19050" marR="19050" marT="12700" marB="127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>
                          <a:effectLst/>
                          <a:latin typeface="Times New Roman" panose="02020603050405020304" pitchFamily="18" charset="0"/>
                        </a:rPr>
                        <a:t>1.56</a:t>
                      </a:r>
                    </a:p>
                  </a:txBody>
                  <a:tcPr marL="19050" marR="19050" marT="12700" marB="127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19050" marR="19050" marT="12700" marB="127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19050" marR="19050" marT="12700" marB="127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7295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</a:rPr>
                        <a:t>Total Other Comprehensive Income</a:t>
                      </a:r>
                    </a:p>
                  </a:txBody>
                  <a:tcPr marL="19050" marR="19050" marT="12700" marB="127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u="sng" dirty="0">
                          <a:effectLst/>
                          <a:latin typeface="Times New Roman" panose="02020603050405020304" pitchFamily="18" charset="0"/>
                        </a:rPr>
                        <a:t>6,860,905,776.00</a:t>
                      </a:r>
                    </a:p>
                  </a:txBody>
                  <a:tcPr marL="19050" marR="19050" marT="12700" marB="127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>
                          <a:effectLst/>
                          <a:latin typeface="Times New Roman" panose="02020603050405020304" pitchFamily="18" charset="0"/>
                        </a:rPr>
                        <a:t>1.49</a:t>
                      </a:r>
                    </a:p>
                  </a:txBody>
                  <a:tcPr marL="19050" marR="19050" marT="12700" marB="127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u="sng" dirty="0"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19050" marR="19050" marT="12700" marB="127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19050" marR="19050" marT="12700" marB="127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52456"/>
                  </a:ext>
                </a:extLst>
              </a:tr>
              <a:tr h="448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Profit or Loss and Other Comprehensive Income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7,600,040,950.00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17.48%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455,646,848.00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1.16%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11" name="Google Shape;411;p34"/>
          <p:cNvSpPr txBox="1">
            <a:spLocks noGrp="1"/>
          </p:cNvSpPr>
          <p:nvPr>
            <p:ph type="ctrTitle"/>
          </p:nvPr>
        </p:nvSpPr>
        <p:spPr>
          <a:xfrm>
            <a:off x="4713525" y="457300"/>
            <a:ext cx="3661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Vertical Analysis (Income statement)</a:t>
            </a:r>
            <a:endParaRPr/>
          </a:p>
        </p:txBody>
      </p:sp>
      <p:sp>
        <p:nvSpPr>
          <p:cNvPr id="412" name="Google Shape;412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5"/>
          <p:cNvSpPr txBox="1">
            <a:spLocks noGrp="1"/>
          </p:cNvSpPr>
          <p:nvPr>
            <p:ph type="ctrTitle"/>
          </p:nvPr>
        </p:nvSpPr>
        <p:spPr>
          <a:xfrm>
            <a:off x="4713525" y="457300"/>
            <a:ext cx="3661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Vertical Analysis (Income statement)</a:t>
            </a:r>
            <a:endParaRPr/>
          </a:p>
        </p:txBody>
      </p:sp>
      <p:graphicFrame>
        <p:nvGraphicFramePr>
          <p:cNvPr id="418" name="Google Shape;418;p35"/>
          <p:cNvGraphicFramePr/>
          <p:nvPr>
            <p:extLst>
              <p:ext uri="{D42A27DB-BD31-4B8C-83A1-F6EECF244321}">
                <p14:modId xmlns:p14="http://schemas.microsoft.com/office/powerpoint/2010/main" val="357565408"/>
              </p:ext>
            </p:extLst>
          </p:nvPr>
        </p:nvGraphicFramePr>
        <p:xfrm>
          <a:off x="1420975" y="1748288"/>
          <a:ext cx="6302050" cy="2561325"/>
        </p:xfrm>
        <a:graphic>
          <a:graphicData uri="http://schemas.openxmlformats.org/drawingml/2006/table">
            <a:tbl>
              <a:tblPr>
                <a:noFill/>
                <a:tableStyleId>{064BC425-E777-43C8-AABD-14B46BC0F312}</a:tableStyleId>
              </a:tblPr>
              <a:tblGrid>
                <a:gridCol w="188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9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9550">
                <a:tc grid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TITAS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550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Particulars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2020-2021</a:t>
                      </a:r>
                      <a:endParaRPr sz="1200" b="1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2019-2020</a:t>
                      </a:r>
                      <a:endParaRPr sz="1200" b="1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 in taka</a:t>
                      </a:r>
                      <a:endParaRPr sz="1200" b="1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Percentage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 in taka</a:t>
                      </a:r>
                      <a:endParaRPr sz="1200" b="1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Percentage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Revenue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178,662,338,030.00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100.00%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169,879,389,331.00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100.00%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Gross Profit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6,781,184,508.00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3.80%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6,194,151,668.00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3.65%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Gross Operating Profit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2,089,194,767.00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1.17%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1,114,434,650.00</a:t>
                      </a:r>
                      <a:endParaRPr sz="1200" dirty="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0.66%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Net Operating Profit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2,047,542,761.00</a:t>
                      </a:r>
                      <a:endParaRPr sz="1200" u="sng" dirty="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1.15%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1,072,444,936.00</a:t>
                      </a:r>
                      <a:endParaRPr sz="1200" u="sng" dirty="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0.63%</a:t>
                      </a:r>
                      <a:endParaRPr sz="1200" dirty="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comprehensive income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3,460,564,156.00</a:t>
                      </a:r>
                      <a:endParaRPr sz="1200" u="dbl" baseline="0" dirty="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1.94%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3,597,315,303.00</a:t>
                      </a:r>
                      <a:endParaRPr sz="1200" u="dbl" baseline="0" dirty="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2.12%</a:t>
                      </a:r>
                      <a:endParaRPr sz="1200" dirty="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19" name="Google Shape;419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6"/>
          <p:cNvSpPr txBox="1">
            <a:spLocks noGrp="1"/>
          </p:cNvSpPr>
          <p:nvPr>
            <p:ph type="ctrTitle"/>
          </p:nvPr>
        </p:nvSpPr>
        <p:spPr>
          <a:xfrm>
            <a:off x="4713525" y="457300"/>
            <a:ext cx="3661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Vertical Analysis (Income statement)</a:t>
            </a:r>
            <a:endParaRPr/>
          </a:p>
        </p:txBody>
      </p:sp>
      <p:graphicFrame>
        <p:nvGraphicFramePr>
          <p:cNvPr id="425" name="Google Shape;425;p36"/>
          <p:cNvGraphicFramePr/>
          <p:nvPr>
            <p:extLst>
              <p:ext uri="{D42A27DB-BD31-4B8C-83A1-F6EECF244321}">
                <p14:modId xmlns:p14="http://schemas.microsoft.com/office/powerpoint/2010/main" val="3265239081"/>
              </p:ext>
            </p:extLst>
          </p:nvPr>
        </p:nvGraphicFramePr>
        <p:xfrm>
          <a:off x="1376350" y="1143925"/>
          <a:ext cx="6391275" cy="3589401"/>
        </p:xfrm>
        <a:graphic>
          <a:graphicData uri="http://schemas.openxmlformats.org/drawingml/2006/table">
            <a:tbl>
              <a:tblPr>
                <a:noFill/>
                <a:tableStyleId>{064BC425-E777-43C8-AABD-14B46BC0F312}</a:tableStyleId>
              </a:tblPr>
              <a:tblGrid>
                <a:gridCol w="191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075">
                <a:tc grid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 COMPANY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 grid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 June, 2021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PARTICULARS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DESCO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TITAS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Percentage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Percentage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Distribution Revenue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4,603,084,565.00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10.59%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178,662,338,030.00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Energy Sales (Net of VAT)</a:t>
                      </a:r>
                      <a:endParaRPr sz="1200">
                        <a:solidFill>
                          <a:srgbClr val="0D0D0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43,470,529,706.00</a:t>
                      </a:r>
                      <a:endParaRPr sz="1200">
                        <a:solidFill>
                          <a:srgbClr val="0D0D0D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100.00%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Operating Revenue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5,514,799,374.00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12.69%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Less: Cost of Sales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2,326,933,433.00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5.35%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171,881,153,522.00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96.20%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Gross Profit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3,187,865,940.00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7.33%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6,781,184,508.00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3.80%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Gross Operating Profit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2,089,194,767.00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1.17%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Less: Operating Expenses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2,972,738,088.00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6.84%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Operating Profit / (Loss)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1,742,788,205.00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4.01%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2,047,542,761.00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1.15%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Profit or Loss and Other Comprehensive Income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7,600,040,950.00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17.48%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3,460,564,156.00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1.94%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26" name="Google Shape;426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7"/>
          <p:cNvSpPr txBox="1">
            <a:spLocks noGrp="1"/>
          </p:cNvSpPr>
          <p:nvPr>
            <p:ph type="ctrTitle"/>
          </p:nvPr>
        </p:nvSpPr>
        <p:spPr>
          <a:xfrm>
            <a:off x="2302800" y="1658275"/>
            <a:ext cx="4538400" cy="18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Times New Roman"/>
                <a:ea typeface="Times New Roman"/>
                <a:cs typeface="Times New Roman"/>
                <a:sym typeface="Times New Roman"/>
              </a:rPr>
              <a:t>HORIZONTAL ANALYSIS</a:t>
            </a:r>
            <a:endParaRPr sz="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2" name="Google Shape;432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8"/>
          <p:cNvSpPr txBox="1">
            <a:spLocks noGrp="1"/>
          </p:cNvSpPr>
          <p:nvPr>
            <p:ph type="ctrTitle"/>
          </p:nvPr>
        </p:nvSpPr>
        <p:spPr>
          <a:xfrm>
            <a:off x="4945200" y="457300"/>
            <a:ext cx="3430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Horizontal Analysis (Balance Sheet)</a:t>
            </a:r>
            <a:endParaRPr/>
          </a:p>
        </p:txBody>
      </p:sp>
      <p:graphicFrame>
        <p:nvGraphicFramePr>
          <p:cNvPr id="438" name="Google Shape;438;p38"/>
          <p:cNvGraphicFramePr/>
          <p:nvPr>
            <p:extLst>
              <p:ext uri="{D42A27DB-BD31-4B8C-83A1-F6EECF244321}">
                <p14:modId xmlns:p14="http://schemas.microsoft.com/office/powerpoint/2010/main" val="3299641644"/>
              </p:ext>
            </p:extLst>
          </p:nvPr>
        </p:nvGraphicFramePr>
        <p:xfrm>
          <a:off x="1105438" y="1205900"/>
          <a:ext cx="6933125" cy="3418400"/>
        </p:xfrm>
        <a:graphic>
          <a:graphicData uri="http://schemas.openxmlformats.org/drawingml/2006/table">
            <a:tbl>
              <a:tblPr>
                <a:noFill/>
                <a:tableStyleId>{064BC425-E777-43C8-AABD-14B46BC0F312}</a:tableStyleId>
              </a:tblPr>
              <a:tblGrid>
                <a:gridCol w="1815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1800">
                <a:tc grid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DESCO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800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Account Titles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 in Taka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Increase/Decrease during 2021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June 30, 2021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June 30, 2020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 in Taka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Percentage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800">
                <a:tc gridSpan="5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ASSETS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Non-current Assets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52,202,477,849.00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40,585,729,350.00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11,616,748,499.00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28.62 %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Current Assets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26,940,114,942.00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30,117,446,368.00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(3,177,331,426.00)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(10.55)%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Assets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79,142,592,791.00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70,703,175,717.00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8,439,417,074.00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11.94 %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800">
                <a:tc gridSpan="5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EQUITY AND LIABILITIES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Capital and Reserves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25,938,786,858.00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18,589,300,583.00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7,349,486,275.00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39.54 %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Long-term Liabilities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35,182,962,340.00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33,913,532,799.00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1,269,429,541.00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3.74 %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Current Liabilities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18,020,843,592.00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18,200,342,334.00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(179,498,742.00)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(0.99)%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1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Equity and Liabilities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79,142,592,791.00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70,703,175,717.00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8,439,417,074.00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11.94 %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39" name="Google Shape;439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9"/>
          <p:cNvSpPr txBox="1">
            <a:spLocks noGrp="1"/>
          </p:cNvSpPr>
          <p:nvPr>
            <p:ph type="ctrTitle"/>
          </p:nvPr>
        </p:nvSpPr>
        <p:spPr>
          <a:xfrm>
            <a:off x="4945200" y="457300"/>
            <a:ext cx="34302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Horizontal Analysis (Balance Sheet)</a:t>
            </a:r>
            <a:endParaRPr/>
          </a:p>
        </p:txBody>
      </p:sp>
      <p:graphicFrame>
        <p:nvGraphicFramePr>
          <p:cNvPr id="445" name="Google Shape;445;p39"/>
          <p:cNvGraphicFramePr/>
          <p:nvPr>
            <p:extLst>
              <p:ext uri="{D42A27DB-BD31-4B8C-83A1-F6EECF244321}">
                <p14:modId xmlns:p14="http://schemas.microsoft.com/office/powerpoint/2010/main" val="3073781174"/>
              </p:ext>
            </p:extLst>
          </p:nvPr>
        </p:nvGraphicFramePr>
        <p:xfrm>
          <a:off x="1090788" y="1168675"/>
          <a:ext cx="6962425" cy="3505175"/>
        </p:xfrm>
        <a:graphic>
          <a:graphicData uri="http://schemas.openxmlformats.org/drawingml/2006/table">
            <a:tbl>
              <a:tblPr>
                <a:noFill/>
                <a:tableStyleId>{064BC425-E777-43C8-AABD-14B46BC0F312}</a:tableStyleId>
              </a:tblPr>
              <a:tblGrid>
                <a:gridCol w="180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8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8700">
                <a:tc grid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TITAS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700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Account Titles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 in Taka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Increase/Decrease during 2021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June 30, 2021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June 30, 2020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 in Taka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Percentage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700">
                <a:tc gridSpan="5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ASSETS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Non-current Assets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53,195,628,122.00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58,738,552,101.00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(5,542,923,979.00)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(9.44)%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Current Assets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127,327,858,394.00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121,857,457,009.00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5,470,401,385.00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4.49 %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Assets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180,523,486,516.00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180,596,009,109.00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(72,522,593.00)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(0.04)%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700">
                <a:tc gridSpan="5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EQUITY AND LIABILITIES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Shareholders’ Equity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71,783,221,940.00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70,621,664,474.00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1,161,557,466.00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1.64 %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Non-Current Liabilities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29,563,592,263.00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27,105,613,285.00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2,457,978,978.00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9.07 %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Current Liabilities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79,176,672,313.00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82,868,731,349.00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(3,692,059,036.00)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(4.46)%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Equity and Liabilities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180,523,486,516.00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180,596,009,109.00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(72,522,593.00)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(0.04)%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46" name="Google Shape;446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0"/>
          <p:cNvSpPr txBox="1">
            <a:spLocks noGrp="1"/>
          </p:cNvSpPr>
          <p:nvPr>
            <p:ph type="ctrTitle"/>
          </p:nvPr>
        </p:nvSpPr>
        <p:spPr>
          <a:xfrm>
            <a:off x="4943425" y="438525"/>
            <a:ext cx="34179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horizontal Analysis (Balance Sheet)</a:t>
            </a:r>
            <a:endParaRPr/>
          </a:p>
        </p:txBody>
      </p:sp>
      <p:graphicFrame>
        <p:nvGraphicFramePr>
          <p:cNvPr id="452" name="Google Shape;452;p40"/>
          <p:cNvGraphicFramePr/>
          <p:nvPr>
            <p:extLst>
              <p:ext uri="{D42A27DB-BD31-4B8C-83A1-F6EECF244321}">
                <p14:modId xmlns:p14="http://schemas.microsoft.com/office/powerpoint/2010/main" val="2539947416"/>
              </p:ext>
            </p:extLst>
          </p:nvPr>
        </p:nvGraphicFramePr>
        <p:xfrm>
          <a:off x="1352175" y="1069550"/>
          <a:ext cx="6439650" cy="3589401"/>
        </p:xfrm>
        <a:graphic>
          <a:graphicData uri="http://schemas.openxmlformats.org/drawingml/2006/table">
            <a:tbl>
              <a:tblPr>
                <a:noFill/>
                <a:tableStyleId>{064BC425-E777-43C8-AABD-14B46BC0F312}</a:tableStyleId>
              </a:tblPr>
              <a:tblGrid>
                <a:gridCol w="204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075">
                <a:tc grid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 COMPANY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Account Titles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DESCO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TITAS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Increase/Decrease during 2021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Increase/Decrease during 2021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 in Taka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Percentage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 in Taka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Percentage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75">
                <a:tc gridSpan="5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ASSETS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Non-current Assets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11,616,748,499.00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28.62 %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(5,542,923,979.00)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(9.44)%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Current Assets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(3,177,331,426.00)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(10.55)%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5,470,401,385.00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4.49 %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Assets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8,439,417,074.00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11.94 %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(72,522,593.00)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(0.04)%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075">
                <a:tc gridSpan="5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EQUITY AND LIABILITIES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Shareholders’ Equity/Capital and Reserves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7,349,486,275.00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39.54 %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1,161,557,466.00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1.64 %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Non-Current Liabilities/Long-term Liabilities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1,269,429,541.00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3.74 %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2,457,978,978.00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9.07 %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Current Liabilities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(179,498,742.00)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(0.99)%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(3,692,059,036.00)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(4.46)%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Equity and Liabilities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8,439,417,074.00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11.94 %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(72,522,593.00)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(0.04)%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53" name="Google Shape;453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1"/>
          <p:cNvSpPr txBox="1">
            <a:spLocks noGrp="1"/>
          </p:cNvSpPr>
          <p:nvPr>
            <p:ph type="ctrTitle"/>
          </p:nvPr>
        </p:nvSpPr>
        <p:spPr>
          <a:xfrm>
            <a:off x="4713525" y="457300"/>
            <a:ext cx="3661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Horizontal Analysis (Income statement)</a:t>
            </a:r>
            <a:endParaRPr/>
          </a:p>
        </p:txBody>
      </p:sp>
      <p:graphicFrame>
        <p:nvGraphicFramePr>
          <p:cNvPr id="459" name="Google Shape;459;p41"/>
          <p:cNvGraphicFramePr/>
          <p:nvPr>
            <p:extLst>
              <p:ext uri="{D42A27DB-BD31-4B8C-83A1-F6EECF244321}">
                <p14:modId xmlns:p14="http://schemas.microsoft.com/office/powerpoint/2010/main" val="4220239273"/>
              </p:ext>
            </p:extLst>
          </p:nvPr>
        </p:nvGraphicFramePr>
        <p:xfrm>
          <a:off x="689925" y="1026875"/>
          <a:ext cx="7764150" cy="3743301"/>
        </p:xfrm>
        <a:graphic>
          <a:graphicData uri="http://schemas.openxmlformats.org/drawingml/2006/table">
            <a:tbl>
              <a:tblPr>
                <a:noFill/>
                <a:tableStyleId>{064BC425-E777-43C8-AABD-14B46BC0F312}</a:tableStyleId>
              </a:tblPr>
              <a:tblGrid>
                <a:gridCol w="243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4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075">
                <a:tc grid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DESCO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Particulars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July 01, 2020 to June 30, 2021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July 01, 2019 to June 30, 2020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Increase/Decrease during 2021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 in Taka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 in Taka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 in Taka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Percentage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Distribution Revenue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4,603,084,565.00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4,323,577,620.00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279,506,945.00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6.46 %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Energy Sales (Net of VAT)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43,470,529,706.00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39,423,939,203.00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4,046,590,503.00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10.26 %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Operating Revenue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5,514,799,374.00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4,957,816,694.00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556,982,680.00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11.23 %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Less: Cost of Energy Sales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2,326,933,433.00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1,865,376,127.00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461,557,306.00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24.74 %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Gross Profit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3,187,865,940.00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3,092,440,567.00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95,425,373.00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3.09 %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Less: Operating Expenses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2,972,738,088.00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2,545,036,938.00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427,701,150.00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16.81 %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Operating Profit / (Loss)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1,742,788,205.00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1,972,263,568.00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(229,475,363.00)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(11.64)%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Profit or Loss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739,135,174.00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455,646,848.00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283,488,326.00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62.22 %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7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Gain on Revaluation of asset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7,178,602,654.00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7,178,602,654.00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6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Less: deferred tax on Revaluation gain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(317,696,879.00)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(317,696,879.00)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Profit or Loss and Other Comprehensive Income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7,600,040,950.00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455,646,848.00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7,144,394,102.00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1,567.97 %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60" name="Google Shape;460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"/>
          <p:cNvSpPr txBox="1">
            <a:spLocks noGrp="1"/>
          </p:cNvSpPr>
          <p:nvPr>
            <p:ph type="ctrTitle"/>
          </p:nvPr>
        </p:nvSpPr>
        <p:spPr>
          <a:xfrm>
            <a:off x="2302800" y="1658275"/>
            <a:ext cx="4538400" cy="18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Times New Roman"/>
                <a:ea typeface="Times New Roman"/>
                <a:cs typeface="Times New Roman"/>
                <a:sym typeface="Times New Roman"/>
              </a:rPr>
              <a:t>VERTICAL ANALYSIS</a:t>
            </a:r>
            <a:endParaRPr sz="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F2F2F"/>
                </a:solidFill>
              </a:rPr>
              <a:t>2</a:t>
            </a:fld>
            <a:endParaRPr>
              <a:solidFill>
                <a:srgbClr val="2F2F2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2"/>
          <p:cNvSpPr txBox="1">
            <a:spLocks noGrp="1"/>
          </p:cNvSpPr>
          <p:nvPr>
            <p:ph type="ctrTitle"/>
          </p:nvPr>
        </p:nvSpPr>
        <p:spPr>
          <a:xfrm>
            <a:off x="4713525" y="457300"/>
            <a:ext cx="3661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horizontal Analysis (Income statement)</a:t>
            </a:r>
            <a:endParaRPr/>
          </a:p>
        </p:txBody>
      </p:sp>
      <p:graphicFrame>
        <p:nvGraphicFramePr>
          <p:cNvPr id="466" name="Google Shape;466;p42"/>
          <p:cNvGraphicFramePr/>
          <p:nvPr>
            <p:extLst>
              <p:ext uri="{D42A27DB-BD31-4B8C-83A1-F6EECF244321}">
                <p14:modId xmlns:p14="http://schemas.microsoft.com/office/powerpoint/2010/main" val="4106332049"/>
              </p:ext>
            </p:extLst>
          </p:nvPr>
        </p:nvGraphicFramePr>
        <p:xfrm>
          <a:off x="990800" y="1885950"/>
          <a:ext cx="7162400" cy="2083689"/>
        </p:xfrm>
        <a:graphic>
          <a:graphicData uri="http://schemas.openxmlformats.org/drawingml/2006/table">
            <a:tbl>
              <a:tblPr>
                <a:noFill/>
                <a:tableStyleId>{064BC425-E777-43C8-AABD-14B46BC0F312}</a:tableStyleId>
              </a:tblPr>
              <a:tblGrid>
                <a:gridCol w="185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8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5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6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075">
                <a:tc grid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TITAS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Particulars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2020-2021</a:t>
                      </a:r>
                      <a:endParaRPr sz="1200" b="1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2019-2020</a:t>
                      </a:r>
                      <a:endParaRPr sz="1200" b="1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Increase/Decrease during 2021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 in taka</a:t>
                      </a:r>
                      <a:endParaRPr sz="1200" b="1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 in taka</a:t>
                      </a:r>
                      <a:endParaRPr sz="1200" b="1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 in Taka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Percentage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Revenue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178,662,338,030.00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169,879,389,331.00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8,782,948,699.00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5.17 %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Gross Profit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6,781,184,508.00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6,194,151,668.00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587,032,840.00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9.48 %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Gross Operating Profit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2,089,194,767.00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1,114,434,650.00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974,760,117.00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87.47 %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Net Operating Profit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2,047,542,761.00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1,072,444,936.00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975,097,825.00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90.92 %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Other comprehensive income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810,550.00</a:t>
                      </a:r>
                      <a:endParaRPr sz="1200" u="sng" dirty="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(748,200.00)</a:t>
                      </a:r>
                      <a:endParaRPr sz="1200" u="sng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1,558,750.00</a:t>
                      </a:r>
                      <a:endParaRPr sz="1200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(208.33)%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comprehensive income</a:t>
                      </a:r>
                      <a:endParaRPr sz="120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3,460,564,156.00</a:t>
                      </a:r>
                      <a:endParaRPr sz="1200" u="dbl" baseline="0" dirty="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solidFill>
                            <a:srgbClr val="231F2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3,597,315,303.00</a:t>
                      </a:r>
                      <a:endParaRPr sz="1200" u="dbl" baseline="0" dirty="0">
                        <a:solidFill>
                          <a:srgbClr val="231F2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(136,751,147.00)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(3.80)%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67" name="Google Shape;467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3"/>
          <p:cNvSpPr txBox="1">
            <a:spLocks noGrp="1"/>
          </p:cNvSpPr>
          <p:nvPr>
            <p:ph type="ctrTitle"/>
          </p:nvPr>
        </p:nvSpPr>
        <p:spPr>
          <a:xfrm>
            <a:off x="4713525" y="457300"/>
            <a:ext cx="36618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Horizontal  Analysis (Income statement)</a:t>
            </a:r>
            <a:endParaRPr/>
          </a:p>
        </p:txBody>
      </p:sp>
      <p:graphicFrame>
        <p:nvGraphicFramePr>
          <p:cNvPr id="473" name="Google Shape;473;p43"/>
          <p:cNvGraphicFramePr/>
          <p:nvPr>
            <p:extLst>
              <p:ext uri="{D42A27DB-BD31-4B8C-83A1-F6EECF244321}">
                <p14:modId xmlns:p14="http://schemas.microsoft.com/office/powerpoint/2010/main" val="1570070147"/>
              </p:ext>
            </p:extLst>
          </p:nvPr>
        </p:nvGraphicFramePr>
        <p:xfrm>
          <a:off x="923912" y="1037006"/>
          <a:ext cx="7296175" cy="3842766"/>
        </p:xfrm>
        <a:graphic>
          <a:graphicData uri="http://schemas.openxmlformats.org/drawingml/2006/table">
            <a:tbl>
              <a:tblPr>
                <a:noFill/>
                <a:tableStyleId>{064BC425-E777-43C8-AABD-14B46BC0F312}</a:tableStyleId>
              </a:tblPr>
              <a:tblGrid>
                <a:gridCol w="227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075">
                <a:tc grid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 COMPANY</a:t>
                      </a:r>
                      <a:endParaRPr sz="12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Particulars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DESCO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TITAS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Increase/Decrease during 2021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Increase/Decrease during 2021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 in Taka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Percentage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 in Taka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Percentage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Distribution Revenue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279,506,945.00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6.46 %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8,782,948,699.00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5.17 %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Energy Sales (Net of VAT)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4,046,590,503.00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10.26 %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Operating Revenue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556,982,680.00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11.23 %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8,782,948,699.00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5.17 %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Less: Cost of Sales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461,557,306.00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24.74 %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8,195,915,859.00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5.01 %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Gross Profit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95,425,373.00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3.09 %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587,032,840.00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9.48 %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Gross Operating Profit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(229,475,363.00)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(11.64)%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974,760,117.00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87.47 %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Less: Operating Expenses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427,701,150.00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16.81 %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(375,928,179.00)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(7.24)%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Operating Profit / (Loss)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(229,475,363.00)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(11.64)%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975,097,825.00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90.92 %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rtl="0" fontAlgn="b"/>
                      <a:r>
                        <a:rPr lang="en-GB" sz="1200" b="0">
                          <a:effectLst/>
                          <a:latin typeface="Times New Roman" panose="02020603050405020304" pitchFamily="18" charset="0"/>
                        </a:rPr>
                        <a:t>Add: Non-operating Income/(Expense)</a:t>
                      </a:r>
                    </a:p>
                  </a:txBody>
                  <a:tcPr marL="19050" marR="19050" marT="12700" marB="127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>
                          <a:effectLst/>
                          <a:latin typeface="Times New Roman" panose="02020603050405020304" pitchFamily="18" charset="0"/>
                        </a:rPr>
                        <a:t>62,296,074.00</a:t>
                      </a:r>
                    </a:p>
                  </a:txBody>
                  <a:tcPr marL="19050" marR="19050" marT="12700" marB="127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>
                          <a:effectLst/>
                          <a:latin typeface="Times New Roman" panose="02020603050405020304" pitchFamily="18" charset="0"/>
                        </a:rPr>
                        <a:t>(5.80)%</a:t>
                      </a:r>
                    </a:p>
                  </a:txBody>
                  <a:tcPr marL="19050" marR="19050" marT="12700" marB="127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>
                          <a:effectLst/>
                          <a:latin typeface="Times New Roman" panose="02020603050405020304" pitchFamily="18" charset="0"/>
                        </a:rPr>
                        <a:t>(1,727,305,146.00)</a:t>
                      </a:r>
                    </a:p>
                  </a:txBody>
                  <a:tcPr marL="19050" marR="19050" marT="12700" marB="127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</a:rPr>
                        <a:t>(40.75)%</a:t>
                      </a:r>
                    </a:p>
                  </a:txBody>
                  <a:tcPr marL="19050" marR="19050" marT="12700" marB="127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4162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Other Comprehensive Income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6,860,905,776.00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2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1,558,750.00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(208.33)%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Profit or Loss and Other Comprehensive Income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7,144,394,102.00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1,567.97 %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(136,751,147.00)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(3.80)%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74" name="Google Shape;474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4"/>
          <p:cNvSpPr txBox="1">
            <a:spLocks noGrp="1"/>
          </p:cNvSpPr>
          <p:nvPr>
            <p:ph type="ctrTitle"/>
          </p:nvPr>
        </p:nvSpPr>
        <p:spPr>
          <a:xfrm>
            <a:off x="2302800" y="1658275"/>
            <a:ext cx="4538400" cy="18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Times New Roman"/>
                <a:ea typeface="Times New Roman"/>
                <a:cs typeface="Times New Roman"/>
                <a:sym typeface="Times New Roman"/>
              </a:rPr>
              <a:t>RATIO ANALYSIS</a:t>
            </a:r>
            <a:endParaRPr sz="5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0" name="Google Shape;480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5"/>
          <p:cNvSpPr txBox="1">
            <a:spLocks noGrp="1"/>
          </p:cNvSpPr>
          <p:nvPr>
            <p:ph type="ctrTitle"/>
          </p:nvPr>
        </p:nvSpPr>
        <p:spPr>
          <a:xfrm>
            <a:off x="4913600" y="428575"/>
            <a:ext cx="3533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CURRENT RATIO</a:t>
            </a:r>
            <a:endParaRPr sz="220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6" name="Google Shape;486;p45"/>
              <p:cNvGraphicFramePr/>
              <p:nvPr>
                <p:extLst>
                  <p:ext uri="{D42A27DB-BD31-4B8C-83A1-F6EECF244321}">
                    <p14:modId xmlns:p14="http://schemas.microsoft.com/office/powerpoint/2010/main" val="2715968800"/>
                  </p:ext>
                </p:extLst>
              </p:nvPr>
            </p:nvGraphicFramePr>
            <p:xfrm>
              <a:off x="905829" y="1216143"/>
              <a:ext cx="2628000" cy="2931521"/>
            </p:xfrm>
            <a:graphic>
              <a:graphicData uri="http://schemas.openxmlformats.org/drawingml/2006/table">
                <a:tbl>
                  <a:tblPr>
                    <a:noFill/>
                    <a:tableStyleId>{064BC425-E777-43C8-AABD-14B46BC0F312}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0">
                    <a:tc gridSpan="4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0000">
                    <a:tc grid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Formula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Current</m:t>
                                    </m:r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Assets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Current</m:t>
                                    </m:r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Liabilities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4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DESCO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26,940,114,942</m:t>
                                    </m:r>
                                  </m:num>
                                  <m:den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18,020,843,592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1.49:1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4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30,117,446,368</m:t>
                                    </m:r>
                                  </m:num>
                                  <m:den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18,200,342,334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1.65:1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4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TITAS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127,327,858,394</m:t>
                                    </m:r>
                                  </m:num>
                                  <m:den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79,176,672,313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1.61:1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121,857,457,009</m:t>
                                    </m:r>
                                  </m:num>
                                  <m:den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82,868,731,349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1.61:1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6" name="Google Shape;486;p45"/>
              <p:cNvGraphicFramePr/>
              <p:nvPr>
                <p:extLst>
                  <p:ext uri="{D42A27DB-BD31-4B8C-83A1-F6EECF244321}">
                    <p14:modId xmlns:p14="http://schemas.microsoft.com/office/powerpoint/2010/main" val="2715968800"/>
                  </p:ext>
                </p:extLst>
              </p:nvPr>
            </p:nvGraphicFramePr>
            <p:xfrm>
              <a:off x="905829" y="1216143"/>
              <a:ext cx="2628000" cy="2931521"/>
            </p:xfrm>
            <a:graphic>
              <a:graphicData uri="http://schemas.openxmlformats.org/drawingml/2006/table">
                <a:tbl>
                  <a:tblPr>
                    <a:noFill/>
                    <a:tableStyleId>{064BC425-E777-43C8-AABD-14B46BC0F312}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31521">
                    <a:tc gridSpan="4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0000">
                    <a:tc grid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Formula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1502" t="-43820" r="-42723" b="-4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4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DESCO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1502" t="-143820" r="-42723" b="-3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1.49:1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4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1502" t="-246591" r="-42723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1.65:1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4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TITAS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1502" t="-342697" r="-42723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1.61:1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1502" t="-442697" r="-42723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1.61:1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87" name="Google Shape;487;p45"/>
          <p:cNvGrpSpPr/>
          <p:nvPr/>
        </p:nvGrpSpPr>
        <p:grpSpPr>
          <a:xfrm>
            <a:off x="547996" y="502824"/>
            <a:ext cx="519733" cy="485268"/>
            <a:chOff x="4694531" y="2250235"/>
            <a:chExt cx="1090502" cy="1018186"/>
          </a:xfrm>
        </p:grpSpPr>
        <p:sp>
          <p:nvSpPr>
            <p:cNvPr id="488" name="Google Shape;488;p45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5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5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5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45"/>
          <p:cNvGrpSpPr/>
          <p:nvPr/>
        </p:nvGrpSpPr>
        <p:grpSpPr>
          <a:xfrm>
            <a:off x="8085196" y="4235449"/>
            <a:ext cx="519733" cy="485268"/>
            <a:chOff x="4694531" y="2250235"/>
            <a:chExt cx="1090502" cy="1018186"/>
          </a:xfrm>
        </p:grpSpPr>
        <p:sp>
          <p:nvSpPr>
            <p:cNvPr id="493" name="Google Shape;493;p45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5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5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5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7" name="Google Shape;497;p45"/>
          <p:cNvPicPr preferRelativeResize="0"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923678" y="1626702"/>
            <a:ext cx="4619449" cy="2388383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6"/>
          <p:cNvSpPr txBox="1">
            <a:spLocks noGrp="1"/>
          </p:cNvSpPr>
          <p:nvPr>
            <p:ph type="ctrTitle"/>
          </p:nvPr>
        </p:nvSpPr>
        <p:spPr>
          <a:xfrm>
            <a:off x="4913600" y="428575"/>
            <a:ext cx="3533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acid-test RATIO</a:t>
            </a:r>
            <a:endParaRPr sz="2200"/>
          </a:p>
        </p:txBody>
      </p:sp>
      <p:grpSp>
        <p:nvGrpSpPr>
          <p:cNvPr id="504" name="Google Shape;504;p46"/>
          <p:cNvGrpSpPr/>
          <p:nvPr/>
        </p:nvGrpSpPr>
        <p:grpSpPr>
          <a:xfrm>
            <a:off x="547996" y="502824"/>
            <a:ext cx="519733" cy="485268"/>
            <a:chOff x="4694531" y="2250235"/>
            <a:chExt cx="1090502" cy="1018186"/>
          </a:xfrm>
        </p:grpSpPr>
        <p:sp>
          <p:nvSpPr>
            <p:cNvPr id="505" name="Google Shape;505;p46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6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6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6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" name="Google Shape;509;p46"/>
          <p:cNvGrpSpPr/>
          <p:nvPr/>
        </p:nvGrpSpPr>
        <p:grpSpPr>
          <a:xfrm>
            <a:off x="8200121" y="4511974"/>
            <a:ext cx="519733" cy="485268"/>
            <a:chOff x="4694531" y="2250235"/>
            <a:chExt cx="1090502" cy="1018186"/>
          </a:xfrm>
        </p:grpSpPr>
        <p:sp>
          <p:nvSpPr>
            <p:cNvPr id="510" name="Google Shape;510;p46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6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6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6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4" name="Google Shape;514;p46"/>
              <p:cNvGraphicFramePr/>
              <p:nvPr>
                <p:extLst>
                  <p:ext uri="{D42A27DB-BD31-4B8C-83A1-F6EECF244321}">
                    <p14:modId xmlns:p14="http://schemas.microsoft.com/office/powerpoint/2010/main" val="2167596898"/>
                  </p:ext>
                </p:extLst>
              </p:nvPr>
            </p:nvGraphicFramePr>
            <p:xfrm>
              <a:off x="250768" y="1354711"/>
              <a:ext cx="4896000" cy="2956075"/>
            </p:xfrm>
            <a:graphic>
              <a:graphicData uri="http://schemas.openxmlformats.org/drawingml/2006/table">
                <a:tbl>
                  <a:tblPr>
                    <a:noFill/>
                    <a:tableStyleId>{064BC425-E777-43C8-AABD-14B46BC0F312}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56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56075">
                    <a:tc gridSpan="4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0000">
                    <a:tc grid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Formula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Cash</m:t>
                                    </m:r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Short</m:t>
                                    </m:r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Term</m:t>
                                    </m:r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Investments</m:t>
                                    </m:r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Net</m:t>
                                    </m:r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Receivables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Current</m:t>
                                    </m:r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Liabilities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dirty="0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4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DESCO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5,563,580,163+9,593,600,673+4,435,002,777</m:t>
                                    </m:r>
                                  </m:num>
                                  <m:den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18,020,843,592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1.49:1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4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5,572,469,864+9,400,285,454+6,067,376,813</m:t>
                                    </m:r>
                                  </m:num>
                                  <m:den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18,200,342,334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1.16:1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4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TITAS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22,461,960,938+57,760,876,654</m:t>
                                    </m:r>
                                  </m:num>
                                  <m:den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79,176,672,313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1.01:1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19,895,359,114+58,673,609,817</m:t>
                                    </m:r>
                                  </m:num>
                                  <m:den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79,176,672,313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0.99:1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4" name="Google Shape;514;p46"/>
              <p:cNvGraphicFramePr/>
              <p:nvPr>
                <p:extLst>
                  <p:ext uri="{D42A27DB-BD31-4B8C-83A1-F6EECF244321}">
                    <p14:modId xmlns:p14="http://schemas.microsoft.com/office/powerpoint/2010/main" val="2167596898"/>
                  </p:ext>
                </p:extLst>
              </p:nvPr>
            </p:nvGraphicFramePr>
            <p:xfrm>
              <a:off x="250768" y="1354711"/>
              <a:ext cx="4896000" cy="2956075"/>
            </p:xfrm>
            <a:graphic>
              <a:graphicData uri="http://schemas.openxmlformats.org/drawingml/2006/table">
                <a:tbl>
                  <a:tblPr>
                    <a:noFill/>
                    <a:tableStyleId>{064BC425-E777-43C8-AABD-14B46BC0F312}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56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56075">
                    <a:tc gridSpan="4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0000">
                    <a:tc grid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Formula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2393" t="-48315" r="-15385" b="-4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dirty="0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4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DESCO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2393" t="-148315" r="-15385" b="-3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1.49:1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4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2393" t="-251136" r="-15385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1.16:1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4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TITAS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2393" t="-347191" r="-15385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1.01:1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2393" t="-447191" r="-15385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0.99:1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15" name="Google Shape;515;p46"/>
          <p:cNvPicPr preferRelativeResize="0"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312777" y="1924050"/>
            <a:ext cx="3580455" cy="1932581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7"/>
          <p:cNvSpPr txBox="1">
            <a:spLocks noGrp="1"/>
          </p:cNvSpPr>
          <p:nvPr>
            <p:ph type="ctrTitle"/>
          </p:nvPr>
        </p:nvSpPr>
        <p:spPr>
          <a:xfrm>
            <a:off x="4913600" y="428575"/>
            <a:ext cx="3533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Receivables turnover</a:t>
            </a:r>
            <a:endParaRPr sz="2200"/>
          </a:p>
        </p:txBody>
      </p:sp>
      <p:grpSp>
        <p:nvGrpSpPr>
          <p:cNvPr id="522" name="Google Shape;522;p47"/>
          <p:cNvGrpSpPr/>
          <p:nvPr/>
        </p:nvGrpSpPr>
        <p:grpSpPr>
          <a:xfrm>
            <a:off x="547996" y="502824"/>
            <a:ext cx="519733" cy="485268"/>
            <a:chOff x="4694531" y="2250235"/>
            <a:chExt cx="1090502" cy="1018186"/>
          </a:xfrm>
        </p:grpSpPr>
        <p:sp>
          <p:nvSpPr>
            <p:cNvPr id="523" name="Google Shape;523;p47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7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7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7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47"/>
          <p:cNvGrpSpPr/>
          <p:nvPr/>
        </p:nvGrpSpPr>
        <p:grpSpPr>
          <a:xfrm>
            <a:off x="8200121" y="4511974"/>
            <a:ext cx="519733" cy="485268"/>
            <a:chOff x="4694531" y="2250235"/>
            <a:chExt cx="1090502" cy="1018186"/>
          </a:xfrm>
        </p:grpSpPr>
        <p:sp>
          <p:nvSpPr>
            <p:cNvPr id="528" name="Google Shape;528;p47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7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7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7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32" name="Google Shape;532;p47"/>
              <p:cNvGraphicFramePr/>
              <p:nvPr>
                <p:extLst>
                  <p:ext uri="{D42A27DB-BD31-4B8C-83A1-F6EECF244321}">
                    <p14:modId xmlns:p14="http://schemas.microsoft.com/office/powerpoint/2010/main" val="955248007"/>
                  </p:ext>
                </p:extLst>
              </p:nvPr>
            </p:nvGraphicFramePr>
            <p:xfrm>
              <a:off x="571696" y="981928"/>
              <a:ext cx="3852000" cy="3692925"/>
            </p:xfrm>
            <a:graphic>
              <a:graphicData uri="http://schemas.openxmlformats.org/drawingml/2006/table">
                <a:tbl>
                  <a:tblPr>
                    <a:noFill/>
                    <a:tableStyleId>{064BC425-E777-43C8-AABD-14B46BC0F312}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4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72925">
                    <a:tc gridSpan="4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0000">
                    <a:tc grid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Formula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Net</m:t>
                                    </m:r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Credit</m:t>
                                    </m:r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Sales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Average</m:t>
                                    </m:r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Net</m:t>
                                    </m:r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Receivables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2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DESCO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43,470,529,706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" sz="1200" i="1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4,435,002,777+6,067,376,813</m:t>
                                        </m:r>
                                      </m:num>
                                      <m:den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8.28 times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2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39,423,939,203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" sz="1200" i="1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6,067,376,813+4,809,724,852</m:t>
                                        </m:r>
                                      </m:num>
                                      <m:den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7.25 times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72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TITAS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178,662,338,030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" sz="1200" i="1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57,760,876,654+58,673,609,817</m:t>
                                        </m:r>
                                      </m:num>
                                      <m:den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3.07 times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72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169,879,389,331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" sz="1200" i="1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58,673,609,817+41,717,329,898</m:t>
                                        </m:r>
                                      </m:num>
                                      <m:den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3.38 times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32" name="Google Shape;532;p47"/>
              <p:cNvGraphicFramePr/>
              <p:nvPr>
                <p:extLst>
                  <p:ext uri="{D42A27DB-BD31-4B8C-83A1-F6EECF244321}">
                    <p14:modId xmlns:p14="http://schemas.microsoft.com/office/powerpoint/2010/main" val="955248007"/>
                  </p:ext>
                </p:extLst>
              </p:nvPr>
            </p:nvGraphicFramePr>
            <p:xfrm>
              <a:off x="571696" y="981928"/>
              <a:ext cx="3852000" cy="3692925"/>
            </p:xfrm>
            <a:graphic>
              <a:graphicData uri="http://schemas.openxmlformats.org/drawingml/2006/table">
                <a:tbl>
                  <a:tblPr>
                    <a:noFill/>
                    <a:tableStyleId>{064BC425-E777-43C8-AABD-14B46BC0F312}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4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72925">
                    <a:tc gridSpan="4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0000">
                    <a:tc grid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Formula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3766" t="-52273" r="-31169" b="-5397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2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DESCO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3766" t="-112605" r="-31169" b="-2991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8.28 times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2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3766" t="-214407" r="-31169" b="-2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7.25 times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72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TITAS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3766" t="-314407" r="-31169" b="-1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3.07 times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72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3766" t="-414407" r="-31169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3.38 times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33" name="Google Shape;533;p47"/>
          <p:cNvPicPr preferRelativeResize="0"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572000" y="1868359"/>
            <a:ext cx="4232468" cy="218830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8"/>
          <p:cNvSpPr txBox="1">
            <a:spLocks noGrp="1"/>
          </p:cNvSpPr>
          <p:nvPr>
            <p:ph type="ctrTitle"/>
          </p:nvPr>
        </p:nvSpPr>
        <p:spPr>
          <a:xfrm>
            <a:off x="4913600" y="428575"/>
            <a:ext cx="3533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Inventory turnover</a:t>
            </a:r>
            <a:endParaRPr sz="2200"/>
          </a:p>
        </p:txBody>
      </p:sp>
      <p:grpSp>
        <p:nvGrpSpPr>
          <p:cNvPr id="540" name="Google Shape;540;p48"/>
          <p:cNvGrpSpPr/>
          <p:nvPr/>
        </p:nvGrpSpPr>
        <p:grpSpPr>
          <a:xfrm>
            <a:off x="547996" y="502824"/>
            <a:ext cx="519733" cy="485268"/>
            <a:chOff x="4694531" y="2250235"/>
            <a:chExt cx="1090502" cy="1018186"/>
          </a:xfrm>
        </p:grpSpPr>
        <p:sp>
          <p:nvSpPr>
            <p:cNvPr id="541" name="Google Shape;541;p48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8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8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8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48"/>
          <p:cNvGrpSpPr/>
          <p:nvPr/>
        </p:nvGrpSpPr>
        <p:grpSpPr>
          <a:xfrm>
            <a:off x="8200121" y="4511974"/>
            <a:ext cx="519733" cy="485268"/>
            <a:chOff x="4694531" y="2250235"/>
            <a:chExt cx="1090502" cy="1018186"/>
          </a:xfrm>
        </p:grpSpPr>
        <p:sp>
          <p:nvSpPr>
            <p:cNvPr id="546" name="Google Shape;546;p48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8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8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8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50" name="Google Shape;550;p48"/>
              <p:cNvGraphicFramePr/>
              <p:nvPr>
                <p:extLst>
                  <p:ext uri="{D42A27DB-BD31-4B8C-83A1-F6EECF244321}">
                    <p14:modId xmlns:p14="http://schemas.microsoft.com/office/powerpoint/2010/main" val="2595308763"/>
                  </p:ext>
                </p:extLst>
              </p:nvPr>
            </p:nvGraphicFramePr>
            <p:xfrm>
              <a:off x="342401" y="943867"/>
              <a:ext cx="3888000" cy="3651521"/>
            </p:xfrm>
            <a:graphic>
              <a:graphicData uri="http://schemas.openxmlformats.org/drawingml/2006/table">
                <a:tbl>
                  <a:tblPr>
                    <a:noFill/>
                    <a:tableStyleId>{064BC425-E777-43C8-AABD-14B46BC0F312}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0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19075">
                    <a:tc gridSpan="4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0000">
                    <a:tc grid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Formula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Cost</m:t>
                                    </m:r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of</m:t>
                                    </m:r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Goods</m:t>
                                    </m:r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Sold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Average</m:t>
                                    </m:r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Inventory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2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DESCO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2,326,933,433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" sz="1200" i="1" dirty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" sz="1200" i="0" dirty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5,114,329,315+7,087,670,344</m:t>
                                        </m:r>
                                      </m:num>
                                      <m:den>
                                        <m:r>
                                          <a:rPr lang="en" sz="1200" i="0" dirty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0.38 times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2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1,865,376,127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" sz="1200" i="1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7,087,670,344+3,696,619,139</m:t>
                                        </m:r>
                                      </m:num>
                                      <m:den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1.16 times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72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TITAS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171,881,153,522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" sz="1200" i="1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1,772,973,544 + 1,848,970,963</m:t>
                                        </m:r>
                                      </m:num>
                                      <m:den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94.91 times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72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163,685,237,663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" sz="1200" i="1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1,848,970,963 + 1,997,214,469</m:t>
                                        </m:r>
                                      </m:num>
                                      <m:den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85.12 times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50" name="Google Shape;550;p48"/>
              <p:cNvGraphicFramePr/>
              <p:nvPr>
                <p:extLst>
                  <p:ext uri="{D42A27DB-BD31-4B8C-83A1-F6EECF244321}">
                    <p14:modId xmlns:p14="http://schemas.microsoft.com/office/powerpoint/2010/main" val="2595308763"/>
                  </p:ext>
                </p:extLst>
              </p:nvPr>
            </p:nvGraphicFramePr>
            <p:xfrm>
              <a:off x="342401" y="943867"/>
              <a:ext cx="3888000" cy="3651521"/>
            </p:xfrm>
            <a:graphic>
              <a:graphicData uri="http://schemas.openxmlformats.org/drawingml/2006/table">
                <a:tbl>
                  <a:tblPr>
                    <a:noFill/>
                    <a:tableStyleId>{064BC425-E777-43C8-AABD-14B46BC0F312}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04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31521">
                    <a:tc gridSpan="4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0000">
                    <a:tc grid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Formula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4656" t="-42697" r="-34921" b="-5337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2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DESCO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4656" t="-107627" r="-34921" b="-3025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0.38 times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2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4656" t="-207627" r="-34921" b="-2025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1.16 times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72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TITAS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4656" t="-305042" r="-34921" b="-1008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94.91 times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72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4656" t="-408475" r="-34921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85.12 times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51" name="Google Shape;551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552" name="Google Shape;552;p48"/>
          <p:cNvPicPr preferRelativeResize="0"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414283" y="1770278"/>
            <a:ext cx="4387316" cy="2268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9"/>
          <p:cNvSpPr txBox="1">
            <a:spLocks noGrp="1"/>
          </p:cNvSpPr>
          <p:nvPr>
            <p:ph type="ctrTitle"/>
          </p:nvPr>
        </p:nvSpPr>
        <p:spPr>
          <a:xfrm>
            <a:off x="4913600" y="428575"/>
            <a:ext cx="3533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Profit margin</a:t>
            </a:r>
            <a:endParaRPr sz="2200"/>
          </a:p>
        </p:txBody>
      </p:sp>
      <p:grpSp>
        <p:nvGrpSpPr>
          <p:cNvPr id="558" name="Google Shape;558;p49"/>
          <p:cNvGrpSpPr/>
          <p:nvPr/>
        </p:nvGrpSpPr>
        <p:grpSpPr>
          <a:xfrm>
            <a:off x="547996" y="502824"/>
            <a:ext cx="519733" cy="485268"/>
            <a:chOff x="4694531" y="2250235"/>
            <a:chExt cx="1090502" cy="1018186"/>
          </a:xfrm>
        </p:grpSpPr>
        <p:sp>
          <p:nvSpPr>
            <p:cNvPr id="559" name="Google Shape;559;p4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563;p49"/>
          <p:cNvGrpSpPr/>
          <p:nvPr/>
        </p:nvGrpSpPr>
        <p:grpSpPr>
          <a:xfrm>
            <a:off x="8200121" y="4511974"/>
            <a:ext cx="519733" cy="485268"/>
            <a:chOff x="4694531" y="2250235"/>
            <a:chExt cx="1090502" cy="1018186"/>
          </a:xfrm>
        </p:grpSpPr>
        <p:sp>
          <p:nvSpPr>
            <p:cNvPr id="564" name="Google Shape;564;p49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9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9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9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8" name="Google Shape;568;p49"/>
              <p:cNvGraphicFramePr/>
              <p:nvPr>
                <p:extLst>
                  <p:ext uri="{D42A27DB-BD31-4B8C-83A1-F6EECF244321}">
                    <p14:modId xmlns:p14="http://schemas.microsoft.com/office/powerpoint/2010/main" val="3033679781"/>
                  </p:ext>
                </p:extLst>
              </p:nvPr>
            </p:nvGraphicFramePr>
            <p:xfrm>
              <a:off x="721505" y="1341850"/>
              <a:ext cx="2772000" cy="2931521"/>
            </p:xfrm>
            <a:graphic>
              <a:graphicData uri="http://schemas.openxmlformats.org/drawingml/2006/table">
                <a:tbl>
                  <a:tblPr>
                    <a:noFill/>
                    <a:tableStyleId>{064BC425-E777-43C8-AABD-14B46BC0F312}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19075">
                    <a:tc gridSpan="4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0000">
                    <a:tc grid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Formula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Net</m:t>
                                    </m:r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Income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Net</m:t>
                                    </m:r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Sales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4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DESCO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739,135,174</m:t>
                                    </m:r>
                                  </m:num>
                                  <m:den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43,470,529,706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1.70%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4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455,646,848</m:t>
                                    </m:r>
                                  </m:num>
                                  <m:den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39,423,939,203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1.16%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4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TITAS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3,460,564,156</m:t>
                                    </m:r>
                                  </m:num>
                                  <m:den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178,662,338,030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1.94%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3,597,315,303</m:t>
                                    </m:r>
                                  </m:num>
                                  <m:den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169,879,389,331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2.11%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8" name="Google Shape;568;p49"/>
              <p:cNvGraphicFramePr/>
              <p:nvPr>
                <p:extLst>
                  <p:ext uri="{D42A27DB-BD31-4B8C-83A1-F6EECF244321}">
                    <p14:modId xmlns:p14="http://schemas.microsoft.com/office/powerpoint/2010/main" val="3033679781"/>
                  </p:ext>
                </p:extLst>
              </p:nvPr>
            </p:nvGraphicFramePr>
            <p:xfrm>
              <a:off x="721505" y="1341850"/>
              <a:ext cx="2772000" cy="2931521"/>
            </p:xfrm>
            <a:graphic>
              <a:graphicData uri="http://schemas.openxmlformats.org/drawingml/2006/table">
                <a:tbl>
                  <a:tblPr>
                    <a:noFill/>
                    <a:tableStyleId>{064BC425-E777-43C8-AABD-14B46BC0F312}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31521">
                    <a:tc gridSpan="4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0000">
                    <a:tc grid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Formula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5274" t="-43820" r="-37975" b="-4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4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DESCO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5274" t="-143820" r="-37975" b="-3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1.70%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4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5274" t="-246591" r="-37975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1.16%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4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TITAS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5274" t="-342697" r="-37975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1.94%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55274" t="-442697" r="-37975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2.11%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69" name="Google Shape;569;p49"/>
          <p:cNvPicPr preferRelativeResize="0"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062492" y="1885951"/>
            <a:ext cx="4657362" cy="2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0"/>
          <p:cNvSpPr txBox="1">
            <a:spLocks noGrp="1"/>
          </p:cNvSpPr>
          <p:nvPr>
            <p:ph type="ctrTitle"/>
          </p:nvPr>
        </p:nvSpPr>
        <p:spPr>
          <a:xfrm>
            <a:off x="4913600" y="428575"/>
            <a:ext cx="3533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Asset turnover</a:t>
            </a:r>
            <a:endParaRPr sz="2200"/>
          </a:p>
        </p:txBody>
      </p:sp>
      <p:grpSp>
        <p:nvGrpSpPr>
          <p:cNvPr id="576" name="Google Shape;576;p50"/>
          <p:cNvGrpSpPr/>
          <p:nvPr/>
        </p:nvGrpSpPr>
        <p:grpSpPr>
          <a:xfrm>
            <a:off x="547996" y="502824"/>
            <a:ext cx="519733" cy="485268"/>
            <a:chOff x="4694531" y="2250235"/>
            <a:chExt cx="1090502" cy="1018186"/>
          </a:xfrm>
        </p:grpSpPr>
        <p:sp>
          <p:nvSpPr>
            <p:cNvPr id="577" name="Google Shape;577;p50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0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0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0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50"/>
          <p:cNvGrpSpPr/>
          <p:nvPr/>
        </p:nvGrpSpPr>
        <p:grpSpPr>
          <a:xfrm>
            <a:off x="8200121" y="4511974"/>
            <a:ext cx="519733" cy="485268"/>
            <a:chOff x="4694531" y="2250235"/>
            <a:chExt cx="1090502" cy="1018186"/>
          </a:xfrm>
        </p:grpSpPr>
        <p:sp>
          <p:nvSpPr>
            <p:cNvPr id="582" name="Google Shape;582;p50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0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0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0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86" name="Google Shape;586;p50"/>
              <p:cNvGraphicFramePr/>
              <p:nvPr>
                <p:extLst>
                  <p:ext uri="{D42A27DB-BD31-4B8C-83A1-F6EECF244321}">
                    <p14:modId xmlns:p14="http://schemas.microsoft.com/office/powerpoint/2010/main" val="1672838493"/>
                  </p:ext>
                </p:extLst>
              </p:nvPr>
            </p:nvGraphicFramePr>
            <p:xfrm>
              <a:off x="424146" y="1023332"/>
              <a:ext cx="4032000" cy="3651521"/>
            </p:xfrm>
            <a:graphic>
              <a:graphicData uri="http://schemas.openxmlformats.org/drawingml/2006/table">
                <a:tbl>
                  <a:tblPr>
                    <a:noFill/>
                    <a:tableStyleId>{064BC425-E777-43C8-AABD-14B46BC0F312}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52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19075">
                    <a:tc gridSpan="4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0000">
                    <a:tc grid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Formula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Net</m:t>
                                    </m:r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Sales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Average</m:t>
                                    </m:r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Assets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2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DESCO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43,470,529,706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" sz="1200" i="1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79,142,592,791+70,703,175,717</m:t>
                                        </m:r>
                                      </m:num>
                                      <m:den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0.58 times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2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39,423,939,203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" sz="1200" i="1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70,703,175,717+65,503,664,442</m:t>
                                        </m:r>
                                      </m:num>
                                      <m:den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0.58 times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72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TITAS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178,662,338,030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" sz="1200" i="1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180,523,486,516+180,596,009,109</m:t>
                                        </m:r>
                                      </m:num>
                                      <m:den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0.99 times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72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169,879,389,331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" sz="1200" i="1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180,596,009,109+164,423,258,271</m:t>
                                        </m:r>
                                      </m:num>
                                      <m:den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0.98 times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86" name="Google Shape;586;p50"/>
              <p:cNvGraphicFramePr/>
              <p:nvPr>
                <p:extLst>
                  <p:ext uri="{D42A27DB-BD31-4B8C-83A1-F6EECF244321}">
                    <p14:modId xmlns:p14="http://schemas.microsoft.com/office/powerpoint/2010/main" val="1672838493"/>
                  </p:ext>
                </p:extLst>
              </p:nvPr>
            </p:nvGraphicFramePr>
            <p:xfrm>
              <a:off x="424146" y="1023332"/>
              <a:ext cx="4032000" cy="3651521"/>
            </p:xfrm>
            <a:graphic>
              <a:graphicData uri="http://schemas.openxmlformats.org/drawingml/2006/table">
                <a:tbl>
                  <a:tblPr>
                    <a:noFill/>
                    <a:tableStyleId>{064BC425-E777-43C8-AABD-14B46BC0F312}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52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31521">
                    <a:tc gridSpan="4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0000">
                    <a:tc grid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Formula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1643" t="-42697" r="-28986" b="-5337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2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DESCO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1643" t="-107627" r="-28986" b="-3025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0.58 times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2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1643" t="-207627" r="-28986" b="-2025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0.58 times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72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TITAS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1643" t="-305042" r="-28986" b="-1008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0.99 times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72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1643" t="-408475" r="-28986" b="-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0.98 times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87" name="Google Shape;587;p50"/>
          <p:cNvPicPr preferRelativeResize="0"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572000" y="1953532"/>
            <a:ext cx="4246968" cy="210458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1"/>
          <p:cNvSpPr txBox="1">
            <a:spLocks noGrp="1"/>
          </p:cNvSpPr>
          <p:nvPr>
            <p:ph type="ctrTitle"/>
          </p:nvPr>
        </p:nvSpPr>
        <p:spPr>
          <a:xfrm>
            <a:off x="4913600" y="428575"/>
            <a:ext cx="3533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Return on assets</a:t>
            </a:r>
            <a:endParaRPr sz="2200"/>
          </a:p>
        </p:txBody>
      </p:sp>
      <p:grpSp>
        <p:nvGrpSpPr>
          <p:cNvPr id="594" name="Google Shape;594;p51"/>
          <p:cNvGrpSpPr/>
          <p:nvPr/>
        </p:nvGrpSpPr>
        <p:grpSpPr>
          <a:xfrm>
            <a:off x="547996" y="502824"/>
            <a:ext cx="519733" cy="485268"/>
            <a:chOff x="4694531" y="2250235"/>
            <a:chExt cx="1090502" cy="1018186"/>
          </a:xfrm>
        </p:grpSpPr>
        <p:sp>
          <p:nvSpPr>
            <p:cNvPr id="595" name="Google Shape;595;p51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1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1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1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51"/>
          <p:cNvGrpSpPr/>
          <p:nvPr/>
        </p:nvGrpSpPr>
        <p:grpSpPr>
          <a:xfrm>
            <a:off x="8200121" y="4511974"/>
            <a:ext cx="519733" cy="485268"/>
            <a:chOff x="4694531" y="2250235"/>
            <a:chExt cx="1090502" cy="1018186"/>
          </a:xfrm>
        </p:grpSpPr>
        <p:sp>
          <p:nvSpPr>
            <p:cNvPr id="600" name="Google Shape;600;p51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1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1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1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4" name="Google Shape;604;p51"/>
              <p:cNvGraphicFramePr/>
              <p:nvPr>
                <p:extLst>
                  <p:ext uri="{D42A27DB-BD31-4B8C-83A1-F6EECF244321}">
                    <p14:modId xmlns:p14="http://schemas.microsoft.com/office/powerpoint/2010/main" val="3084137415"/>
                  </p:ext>
                </p:extLst>
              </p:nvPr>
            </p:nvGraphicFramePr>
            <p:xfrm>
              <a:off x="309545" y="1109832"/>
              <a:ext cx="3888000" cy="3651521"/>
            </p:xfrm>
            <a:graphic>
              <a:graphicData uri="http://schemas.openxmlformats.org/drawingml/2006/table">
                <a:tbl>
                  <a:tblPr>
                    <a:noFill/>
                    <a:tableStyleId>{064BC425-E777-43C8-AABD-14B46BC0F312}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556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19075">
                    <a:tc gridSpan="4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0000">
                    <a:tc grid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Formula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Net</m:t>
                                    </m:r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Income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Average</m:t>
                                    </m:r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Assets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2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DESCO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739,135,174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" sz="1200" i="1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79,142,592,791+70,703,175,717</m:t>
                                        </m:r>
                                      </m:num>
                                      <m:den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0.99%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2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455,646,848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" sz="1200" i="1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70,703,175,717+65,503,664,442</m:t>
                                        </m:r>
                                      </m:num>
                                      <m:den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0.67%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72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TITAS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3,460,564,156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" sz="1200" i="1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180,523,486,516+180,596,009,109</m:t>
                                        </m:r>
                                      </m:num>
                                      <m:den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1.92%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72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3,597,315,303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" sz="1200" i="1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180,596,009,109+164,423,258,271</m:t>
                                        </m:r>
                                      </m:num>
                                      <m:den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2.09%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04" name="Google Shape;604;p51"/>
              <p:cNvGraphicFramePr/>
              <p:nvPr>
                <p:extLst>
                  <p:ext uri="{D42A27DB-BD31-4B8C-83A1-F6EECF244321}">
                    <p14:modId xmlns:p14="http://schemas.microsoft.com/office/powerpoint/2010/main" val="3084137415"/>
                  </p:ext>
                </p:extLst>
              </p:nvPr>
            </p:nvGraphicFramePr>
            <p:xfrm>
              <a:off x="309545" y="1109832"/>
              <a:ext cx="3888000" cy="3651521"/>
            </p:xfrm>
            <a:graphic>
              <a:graphicData uri="http://schemas.openxmlformats.org/drawingml/2006/table">
                <a:tbl>
                  <a:tblPr>
                    <a:noFill/>
                    <a:tableStyleId>{064BC425-E777-43C8-AABD-14B46BC0F312}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556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31521">
                    <a:tc gridSpan="4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0000">
                    <a:tc grid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Formula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1190" t="-43820" r="-21667" b="-5325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2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DESCO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1190" t="-108475" r="-21667" b="-3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0.99%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2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1190" t="-208475" r="-21667" b="-2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0.67%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72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TITAS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1190" t="-305882" r="-2166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1.92%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72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1190" t="-409322" r="-21667" b="-8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2.09%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05" name="Google Shape;605;p51"/>
          <p:cNvPicPr preferRelativeResize="0"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406010" y="1996945"/>
            <a:ext cx="4425124" cy="219286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" name="Google Shape;337;p25"/>
          <p:cNvGraphicFramePr/>
          <p:nvPr>
            <p:extLst>
              <p:ext uri="{D42A27DB-BD31-4B8C-83A1-F6EECF244321}">
                <p14:modId xmlns:p14="http://schemas.microsoft.com/office/powerpoint/2010/main" val="1968035752"/>
              </p:ext>
            </p:extLst>
          </p:nvPr>
        </p:nvGraphicFramePr>
        <p:xfrm>
          <a:off x="944475" y="1448788"/>
          <a:ext cx="7255050" cy="2960655"/>
        </p:xfrm>
        <a:graphic>
          <a:graphicData uri="http://schemas.openxmlformats.org/drawingml/2006/table">
            <a:tbl>
              <a:tblPr>
                <a:noFill/>
                <a:tableStyleId>{064BC425-E777-43C8-AABD-14B46BC0F312}</a:tableStyleId>
              </a:tblPr>
              <a:tblGrid>
                <a:gridCol w="200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7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7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3750">
                <a:tc grid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TITAS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750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Particulars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June 30, 2021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June 30, 2020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F2F2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 in Taka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Percentage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 in Taka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Percentage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750">
                <a:tc gridSpan="5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ASSETS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Non-current Assets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53,195,628,122.00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29.47%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58,738,552,101.00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32.52%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Current Assets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127,327,858,394.00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70.53%</a:t>
                      </a:r>
                      <a:endParaRPr sz="1200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121,857,457,009.00</a:t>
                      </a:r>
                      <a:endParaRPr sz="1200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67.48%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Assets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180,523,486,516.00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100.00%</a:t>
                      </a:r>
                      <a:endParaRPr sz="1200" u="dbl" baseline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180,596,009,109.00</a:t>
                      </a:r>
                      <a:endParaRPr sz="1200" u="dbl" baseline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100.00%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750">
                <a:tc gridSpan="5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EQUITY AND LIABILITIES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Shareholders’ Equity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71,783,221,940.00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39.76%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70,621,664,474.00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39.10%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Non-Current Liabilities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29,563,592,263.00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16.38%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27,105,613,285.00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15.01%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8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Current Liabilities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79,176,672,313.00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43.86%</a:t>
                      </a:r>
                      <a:endParaRPr sz="1200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82,868,731,349.00</a:t>
                      </a:r>
                      <a:endParaRPr sz="1200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45.89%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9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Equity and Liabilities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180,523,486,516.00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100.00%</a:t>
                      </a:r>
                      <a:endParaRPr sz="1200" u="dbl" baseline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180,596,009,109.00</a:t>
                      </a:r>
                      <a:endParaRPr sz="1200" u="dbl" baseline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100.00%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38" name="Google Shape;338;p25"/>
          <p:cNvSpPr txBox="1">
            <a:spLocks noGrp="1"/>
          </p:cNvSpPr>
          <p:nvPr>
            <p:ph type="ctrTitle"/>
          </p:nvPr>
        </p:nvSpPr>
        <p:spPr>
          <a:xfrm>
            <a:off x="5362075" y="41795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Vertical Analysis (Balance Sheet)</a:t>
            </a:r>
            <a:endParaRPr/>
          </a:p>
        </p:txBody>
      </p:sp>
      <p:sp>
        <p:nvSpPr>
          <p:cNvPr id="339" name="Google Shape;339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2"/>
          <p:cNvSpPr txBox="1">
            <a:spLocks noGrp="1"/>
          </p:cNvSpPr>
          <p:nvPr>
            <p:ph type="ctrTitle"/>
          </p:nvPr>
        </p:nvSpPr>
        <p:spPr>
          <a:xfrm>
            <a:off x="4080350" y="502825"/>
            <a:ext cx="4358400" cy="3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Return on common stockholders equity</a:t>
            </a:r>
            <a:endParaRPr sz="2200"/>
          </a:p>
        </p:txBody>
      </p:sp>
      <p:grpSp>
        <p:nvGrpSpPr>
          <p:cNvPr id="612" name="Google Shape;612;p52"/>
          <p:cNvGrpSpPr/>
          <p:nvPr/>
        </p:nvGrpSpPr>
        <p:grpSpPr>
          <a:xfrm>
            <a:off x="547996" y="502824"/>
            <a:ext cx="519733" cy="485268"/>
            <a:chOff x="4694531" y="2250235"/>
            <a:chExt cx="1090502" cy="1018186"/>
          </a:xfrm>
        </p:grpSpPr>
        <p:sp>
          <p:nvSpPr>
            <p:cNvPr id="613" name="Google Shape;613;p52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2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2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2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52"/>
          <p:cNvGrpSpPr/>
          <p:nvPr/>
        </p:nvGrpSpPr>
        <p:grpSpPr>
          <a:xfrm>
            <a:off x="8200121" y="4511974"/>
            <a:ext cx="519733" cy="485268"/>
            <a:chOff x="4694531" y="2250235"/>
            <a:chExt cx="1090502" cy="1018186"/>
          </a:xfrm>
        </p:grpSpPr>
        <p:sp>
          <p:nvSpPr>
            <p:cNvPr id="618" name="Google Shape;618;p52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2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2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2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2" name="Google Shape;622;p52"/>
              <p:cNvGraphicFramePr/>
              <p:nvPr>
                <p:extLst>
                  <p:ext uri="{D42A27DB-BD31-4B8C-83A1-F6EECF244321}">
                    <p14:modId xmlns:p14="http://schemas.microsoft.com/office/powerpoint/2010/main" val="1614843074"/>
                  </p:ext>
                </p:extLst>
              </p:nvPr>
            </p:nvGraphicFramePr>
            <p:xfrm>
              <a:off x="362074" y="1135520"/>
              <a:ext cx="3960000" cy="3651521"/>
            </p:xfrm>
            <a:graphic>
              <a:graphicData uri="http://schemas.openxmlformats.org/drawingml/2006/table">
                <a:tbl>
                  <a:tblPr>
                    <a:noFill/>
                    <a:tableStyleId>{064BC425-E777-43C8-AABD-14B46BC0F312}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2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19075">
                    <a:tc gridSpan="4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0000">
                    <a:tc grid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Formula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Dividends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Average</m:t>
                                    </m:r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Common</m:t>
                                    </m:r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Stockholders</m:t>
                                    </m:r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Equity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2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DESCO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709,691,805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" sz="1200" i="1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25,938,786,858+18,589,300,583</m:t>
                                        </m:r>
                                      </m:num>
                                      <m:den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3.19%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2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550,231,701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" sz="1200" i="1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18,589,300,583+18,589,300,583</m:t>
                                        </m:r>
                                      </m:num>
                                      <m:den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2.96%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72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TITAS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2,569,597,086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" sz="1200" i="1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71,783,221,940+70,621,664,474</m:t>
                                        </m:r>
                                      </m:num>
                                      <m:den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3.61%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72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2,560,897,763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" sz="1200" i="1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70,621,664,474+69,323,514,794</m:t>
                                        </m:r>
                                      </m:num>
                                      <m:den>
                                        <m:r>
                                          <a:rPr lang="en" sz="1200" i="0" dirty="0" smtClean="0">
                                            <a:latin typeface="Cambria Math" panose="02040503050406030204" pitchFamily="18" charset="0"/>
                                            <a:ea typeface="Times New Roman"/>
                                            <a:cs typeface="Times New Roman"/>
                                            <a:sym typeface="Times New Roman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3.66%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2" name="Google Shape;622;p52"/>
              <p:cNvGraphicFramePr/>
              <p:nvPr>
                <p:extLst>
                  <p:ext uri="{D42A27DB-BD31-4B8C-83A1-F6EECF244321}">
                    <p14:modId xmlns:p14="http://schemas.microsoft.com/office/powerpoint/2010/main" val="1614843074"/>
                  </p:ext>
                </p:extLst>
              </p:nvPr>
            </p:nvGraphicFramePr>
            <p:xfrm>
              <a:off x="362074" y="1135520"/>
              <a:ext cx="3960000" cy="3651521"/>
            </p:xfrm>
            <a:graphic>
              <a:graphicData uri="http://schemas.openxmlformats.org/drawingml/2006/table">
                <a:tbl>
                  <a:tblPr>
                    <a:noFill/>
                    <a:tableStyleId>{064BC425-E777-43C8-AABD-14B46BC0F312}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628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40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31521">
                    <a:tc gridSpan="4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0000">
                    <a:tc grid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Formula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324" t="-43820" r="-20833" b="-5325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2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DESCO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324" t="-108475" r="-20833" b="-3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3.19%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72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324" t="-208475" r="-20833" b="-2016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2.96%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72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TITAS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324" t="-305882" r="-2083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3.61%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72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324" t="-409322" r="-20833" b="-8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3.66%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23" name="Google Shape;623;p52"/>
          <p:cNvPicPr preferRelativeResize="0"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500405" y="2055571"/>
            <a:ext cx="4290939" cy="221853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3"/>
          <p:cNvSpPr txBox="1">
            <a:spLocks noGrp="1"/>
          </p:cNvSpPr>
          <p:nvPr>
            <p:ph type="ctrTitle"/>
          </p:nvPr>
        </p:nvSpPr>
        <p:spPr>
          <a:xfrm>
            <a:off x="4913600" y="428575"/>
            <a:ext cx="3533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payout RATIO</a:t>
            </a:r>
            <a:endParaRPr sz="2200"/>
          </a:p>
        </p:txBody>
      </p:sp>
      <p:grpSp>
        <p:nvGrpSpPr>
          <p:cNvPr id="630" name="Google Shape;630;p53"/>
          <p:cNvGrpSpPr/>
          <p:nvPr/>
        </p:nvGrpSpPr>
        <p:grpSpPr>
          <a:xfrm>
            <a:off x="547996" y="502824"/>
            <a:ext cx="519733" cy="485268"/>
            <a:chOff x="4694531" y="2250235"/>
            <a:chExt cx="1090502" cy="1018186"/>
          </a:xfrm>
        </p:grpSpPr>
        <p:sp>
          <p:nvSpPr>
            <p:cNvPr id="631" name="Google Shape;631;p53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3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3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3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53"/>
          <p:cNvGrpSpPr/>
          <p:nvPr/>
        </p:nvGrpSpPr>
        <p:grpSpPr>
          <a:xfrm>
            <a:off x="8200121" y="4511974"/>
            <a:ext cx="519733" cy="485268"/>
            <a:chOff x="4694531" y="2250235"/>
            <a:chExt cx="1090502" cy="1018186"/>
          </a:xfrm>
        </p:grpSpPr>
        <p:sp>
          <p:nvSpPr>
            <p:cNvPr id="636" name="Google Shape;636;p53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3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3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3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40" name="Google Shape;640;p53"/>
              <p:cNvGraphicFramePr/>
              <p:nvPr>
                <p:extLst>
                  <p:ext uri="{D42A27DB-BD31-4B8C-83A1-F6EECF244321}">
                    <p14:modId xmlns:p14="http://schemas.microsoft.com/office/powerpoint/2010/main" val="3981916753"/>
                  </p:ext>
                </p:extLst>
              </p:nvPr>
            </p:nvGraphicFramePr>
            <p:xfrm>
              <a:off x="721505" y="1381889"/>
              <a:ext cx="2700000" cy="2931521"/>
            </p:xfrm>
            <a:graphic>
              <a:graphicData uri="http://schemas.openxmlformats.org/drawingml/2006/table">
                <a:tbl>
                  <a:tblPr>
                    <a:noFill/>
                    <a:tableStyleId>{064BC425-E777-43C8-AABD-14B46BC0F312}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19075">
                    <a:tc gridSpan="4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0000">
                    <a:tc grid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Formula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Cash</m:t>
                                    </m:r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Dividends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Net</m:t>
                                    </m:r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Income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4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DESCO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397,569,804</m:t>
                                    </m:r>
                                  </m:num>
                                  <m:den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739,135,174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53.79%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4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477,083,765</m:t>
                                    </m:r>
                                  </m:num>
                                  <m:den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455,646,848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104.70%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4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TITAS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2,571,976,761</m:t>
                                    </m:r>
                                  </m:num>
                                  <m:den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3,460,564,156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74.32%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2,571,976,761</m:t>
                                    </m:r>
                                  </m:num>
                                  <m:den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3,597,315,303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71.50%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40" name="Google Shape;640;p53"/>
              <p:cNvGraphicFramePr/>
              <p:nvPr>
                <p:extLst>
                  <p:ext uri="{D42A27DB-BD31-4B8C-83A1-F6EECF244321}">
                    <p14:modId xmlns:p14="http://schemas.microsoft.com/office/powerpoint/2010/main" val="3981916753"/>
                  </p:ext>
                </p:extLst>
              </p:nvPr>
            </p:nvGraphicFramePr>
            <p:xfrm>
              <a:off x="721505" y="1381889"/>
              <a:ext cx="2700000" cy="2931521"/>
            </p:xfrm>
            <a:graphic>
              <a:graphicData uri="http://schemas.openxmlformats.org/drawingml/2006/table">
                <a:tbl>
                  <a:tblPr>
                    <a:noFill/>
                    <a:tableStyleId>{064BC425-E777-43C8-AABD-14B46BC0F312}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96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31521">
                    <a:tc gridSpan="4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0000">
                    <a:tc grid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Formula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1502" t="-43820" r="-47887" b="-4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4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DESCO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1502" t="-143820" r="-47887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53.79%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4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1502" t="-246591" r="-47887" b="-2056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104.70%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4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TITAS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1502" t="-342697" r="-47887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74.32%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1502" t="-442697" r="-47887" b="-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71.50%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41" name="Google Shape;641;p53"/>
          <p:cNvPicPr preferRelativeResize="0"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249514" y="1858060"/>
            <a:ext cx="4408538" cy="2279337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4"/>
          <p:cNvSpPr txBox="1">
            <a:spLocks noGrp="1"/>
          </p:cNvSpPr>
          <p:nvPr>
            <p:ph type="ctrTitle"/>
          </p:nvPr>
        </p:nvSpPr>
        <p:spPr>
          <a:xfrm>
            <a:off x="4913600" y="428575"/>
            <a:ext cx="3533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Debt to total assets RATIO</a:t>
            </a:r>
            <a:endParaRPr sz="2200"/>
          </a:p>
        </p:txBody>
      </p:sp>
      <p:grpSp>
        <p:nvGrpSpPr>
          <p:cNvPr id="648" name="Google Shape;648;p54"/>
          <p:cNvGrpSpPr/>
          <p:nvPr/>
        </p:nvGrpSpPr>
        <p:grpSpPr>
          <a:xfrm>
            <a:off x="547996" y="502824"/>
            <a:ext cx="519733" cy="485268"/>
            <a:chOff x="4694531" y="2250235"/>
            <a:chExt cx="1090502" cy="1018186"/>
          </a:xfrm>
        </p:grpSpPr>
        <p:sp>
          <p:nvSpPr>
            <p:cNvPr id="649" name="Google Shape;649;p54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4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4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4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" name="Google Shape;653;p54"/>
          <p:cNvGrpSpPr/>
          <p:nvPr/>
        </p:nvGrpSpPr>
        <p:grpSpPr>
          <a:xfrm>
            <a:off x="8200121" y="4511974"/>
            <a:ext cx="519733" cy="485268"/>
            <a:chOff x="4694531" y="2250235"/>
            <a:chExt cx="1090502" cy="1018186"/>
          </a:xfrm>
        </p:grpSpPr>
        <p:sp>
          <p:nvSpPr>
            <p:cNvPr id="654" name="Google Shape;654;p54"/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4"/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4"/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4"/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8" name="Google Shape;658;p54"/>
              <p:cNvGraphicFramePr/>
              <p:nvPr>
                <p:extLst>
                  <p:ext uri="{D42A27DB-BD31-4B8C-83A1-F6EECF244321}">
                    <p14:modId xmlns:p14="http://schemas.microsoft.com/office/powerpoint/2010/main" val="1240432898"/>
                  </p:ext>
                </p:extLst>
              </p:nvPr>
            </p:nvGraphicFramePr>
            <p:xfrm>
              <a:off x="482094" y="1482800"/>
              <a:ext cx="3744000" cy="2931521"/>
            </p:xfrm>
            <a:graphic>
              <a:graphicData uri="http://schemas.openxmlformats.org/drawingml/2006/table">
                <a:tbl>
                  <a:tblPr>
                    <a:noFill/>
                    <a:tableStyleId>{064BC425-E777-43C8-AABD-14B46BC0F312}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4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05459">
                    <a:tc gridSpan="4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0000">
                    <a:tc grid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Formula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Total</m:t>
                                    </m:r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Debt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Total</m:t>
                                    </m:r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Assets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4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DESCO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35,182,962,340+18,020,843,592</m:t>
                                    </m:r>
                                  </m:num>
                                  <m:den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79,142,592,791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67.23%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4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33,913,532,799+18,200,342,334</m:t>
                                    </m:r>
                                  </m:num>
                                  <m:den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70,703,175,717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73.71%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4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TITAS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108,740,264,576</m:t>
                                    </m:r>
                                  </m:num>
                                  <m:den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180,523,486,516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60.24%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" sz="1200" i="1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fPr>
                                  <m:num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109,974,344,634</m:t>
                                    </m:r>
                                  </m:num>
                                  <m:den>
                                    <m:r>
                                      <a:rPr lang="en" sz="1200" i="0" dirty="0" smtClean="0">
                                        <a:latin typeface="Cambria Math" panose="02040503050406030204" pitchFamily="18" charset="0"/>
                                        <a:ea typeface="Times New Roman"/>
                                        <a:cs typeface="Times New Roman"/>
                                        <a:sym typeface="Times New Roman"/>
                                      </a:rPr>
                                      <m:t>180,596,009,109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sz="1200" i="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60.90%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58" name="Google Shape;658;p54"/>
              <p:cNvGraphicFramePr/>
              <p:nvPr>
                <p:extLst>
                  <p:ext uri="{D42A27DB-BD31-4B8C-83A1-F6EECF244321}">
                    <p14:modId xmlns:p14="http://schemas.microsoft.com/office/powerpoint/2010/main" val="1240432898"/>
                  </p:ext>
                </p:extLst>
              </p:nvPr>
            </p:nvGraphicFramePr>
            <p:xfrm>
              <a:off x="482094" y="1482800"/>
              <a:ext cx="3744000" cy="2931521"/>
            </p:xfrm>
            <a:graphic>
              <a:graphicData uri="http://schemas.openxmlformats.org/drawingml/2006/table">
                <a:tbl>
                  <a:tblPr>
                    <a:noFill/>
                    <a:tableStyleId>{064BC425-E777-43C8-AABD-14B46BC0F312}</a:tableStyleId>
                  </a:tblPr>
                  <a:tblGrid>
                    <a:gridCol w="36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4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1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31521">
                    <a:tc gridSpan="4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1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40000">
                    <a:tc grid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Formula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4115" t="-43820" r="-26563" b="-4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4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DESCO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4115" t="-143820" r="-26563" b="-3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67.23%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4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4115" t="-246591" r="-26563" b="-2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73.71%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40000">
                    <a:tc rowSpan="2"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TITAS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vert="wordArtVert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2021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4115" t="-342697" r="-26563" b="-1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60.24%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4000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2020</a:t>
                          </a:r>
                          <a:endParaRPr sz="12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4115" t="-442697" r="-26563" b="-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60.90%</a:t>
                          </a:r>
                          <a:endParaRPr sz="12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a:txBody>
                      <a:tcPr marL="28575" marR="28575" marT="19050" marB="19050" anchor="ctr">
                        <a:lnL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dk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59" name="Google Shape;659;p54"/>
          <p:cNvPicPr preferRelativeResize="0"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505584" y="2071133"/>
            <a:ext cx="4325550" cy="2236429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5"/>
          <p:cNvSpPr/>
          <p:nvPr/>
        </p:nvSpPr>
        <p:spPr>
          <a:xfrm>
            <a:off x="5581063" y="1285395"/>
            <a:ext cx="2702400" cy="2114400"/>
          </a:xfrm>
          <a:prstGeom prst="roundRect">
            <a:avLst>
              <a:gd name="adj" fmla="val 147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6" name="Google Shape;666;p55"/>
          <p:cNvGrpSpPr/>
          <p:nvPr/>
        </p:nvGrpSpPr>
        <p:grpSpPr>
          <a:xfrm>
            <a:off x="5502170" y="1051582"/>
            <a:ext cx="2702194" cy="2272045"/>
            <a:chOff x="4741999" y="986350"/>
            <a:chExt cx="3029365" cy="2547136"/>
          </a:xfrm>
        </p:grpSpPr>
        <p:sp>
          <p:nvSpPr>
            <p:cNvPr id="667" name="Google Shape;667;p55"/>
            <p:cNvSpPr/>
            <p:nvPr/>
          </p:nvSpPr>
          <p:spPr>
            <a:xfrm>
              <a:off x="4742978" y="1175558"/>
              <a:ext cx="3028387" cy="2357928"/>
            </a:xfrm>
            <a:custGeom>
              <a:avLst/>
              <a:gdLst/>
              <a:ahLst/>
              <a:cxnLst/>
              <a:rect l="l" t="t" r="r" b="b"/>
              <a:pathLst>
                <a:path w="69027" h="53745" extrusionOk="0">
                  <a:moveTo>
                    <a:pt x="1" y="1"/>
                  </a:moveTo>
                  <a:lnTo>
                    <a:pt x="1" y="62"/>
                  </a:lnTo>
                  <a:cubicBezTo>
                    <a:pt x="1" y="19391"/>
                    <a:pt x="5" y="37676"/>
                    <a:pt x="5" y="53688"/>
                  </a:cubicBezTo>
                  <a:lnTo>
                    <a:pt x="5" y="53744"/>
                  </a:lnTo>
                  <a:lnTo>
                    <a:pt x="57" y="53744"/>
                  </a:lnTo>
                  <a:cubicBezTo>
                    <a:pt x="40966" y="53710"/>
                    <a:pt x="68520" y="53692"/>
                    <a:pt x="68978" y="53692"/>
                  </a:cubicBezTo>
                  <a:cubicBezTo>
                    <a:pt x="68520" y="53688"/>
                    <a:pt x="40990" y="53671"/>
                    <a:pt x="110" y="53639"/>
                  </a:cubicBezTo>
                  <a:lnTo>
                    <a:pt x="110" y="53639"/>
                  </a:lnTo>
                  <a:cubicBezTo>
                    <a:pt x="114" y="37655"/>
                    <a:pt x="114" y="19407"/>
                    <a:pt x="118" y="118"/>
                  </a:cubicBezTo>
                  <a:lnTo>
                    <a:pt x="118" y="118"/>
                  </a:lnTo>
                  <a:cubicBezTo>
                    <a:pt x="25637" y="114"/>
                    <a:pt x="49338" y="110"/>
                    <a:pt x="68928" y="110"/>
                  </a:cubicBezTo>
                  <a:lnTo>
                    <a:pt x="68930" y="110"/>
                  </a:lnTo>
                  <a:cubicBezTo>
                    <a:pt x="68961" y="32457"/>
                    <a:pt x="68978" y="53290"/>
                    <a:pt x="68978" y="53692"/>
                  </a:cubicBezTo>
                  <a:cubicBezTo>
                    <a:pt x="68978" y="53290"/>
                    <a:pt x="69000" y="32436"/>
                    <a:pt x="69026" y="62"/>
                  </a:cubicBezTo>
                  <a:lnTo>
                    <a:pt x="69026" y="14"/>
                  </a:lnTo>
                  <a:lnTo>
                    <a:pt x="68978" y="14"/>
                  </a:lnTo>
                  <a:cubicBezTo>
                    <a:pt x="49365" y="9"/>
                    <a:pt x="25627" y="5"/>
                    <a:pt x="6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5"/>
            <p:cNvSpPr/>
            <p:nvPr/>
          </p:nvSpPr>
          <p:spPr>
            <a:xfrm>
              <a:off x="5574260" y="2190926"/>
              <a:ext cx="5265" cy="1142615"/>
            </a:xfrm>
            <a:custGeom>
              <a:avLst/>
              <a:gdLst/>
              <a:ahLst/>
              <a:cxnLst/>
              <a:rect l="l" t="t" r="r" b="b"/>
              <a:pathLst>
                <a:path w="120" h="26044" extrusionOk="0">
                  <a:moveTo>
                    <a:pt x="63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63" y="26043"/>
                  </a:cubicBezTo>
                  <a:cubicBezTo>
                    <a:pt x="93" y="26043"/>
                    <a:pt x="119" y="20213"/>
                    <a:pt x="119" y="13024"/>
                  </a:cubicBezTo>
                  <a:cubicBezTo>
                    <a:pt x="119" y="5831"/>
                    <a:pt x="93" y="1"/>
                    <a:pt x="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5"/>
            <p:cNvSpPr/>
            <p:nvPr/>
          </p:nvSpPr>
          <p:spPr>
            <a:xfrm>
              <a:off x="6886640" y="2190926"/>
              <a:ext cx="5001" cy="1142615"/>
            </a:xfrm>
            <a:custGeom>
              <a:avLst/>
              <a:gdLst/>
              <a:ahLst/>
              <a:cxnLst/>
              <a:rect l="l" t="t" r="r" b="b"/>
              <a:pathLst>
                <a:path w="114" h="26044" extrusionOk="0">
                  <a:moveTo>
                    <a:pt x="57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57" y="26043"/>
                  </a:cubicBezTo>
                  <a:cubicBezTo>
                    <a:pt x="88" y="26043"/>
                    <a:pt x="114" y="20213"/>
                    <a:pt x="114" y="13024"/>
                  </a:cubicBezTo>
                  <a:cubicBezTo>
                    <a:pt x="114" y="5831"/>
                    <a:pt x="88" y="1"/>
                    <a:pt x="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5"/>
            <p:cNvSpPr/>
            <p:nvPr/>
          </p:nvSpPr>
          <p:spPr>
            <a:xfrm>
              <a:off x="6022366" y="1872856"/>
              <a:ext cx="5177" cy="1460691"/>
            </a:xfrm>
            <a:custGeom>
              <a:avLst/>
              <a:gdLst/>
              <a:ahLst/>
              <a:cxnLst/>
              <a:rect l="l" t="t" r="r" b="b"/>
              <a:pathLst>
                <a:path w="118" h="33294" extrusionOk="0">
                  <a:moveTo>
                    <a:pt x="57" y="1"/>
                  </a:moveTo>
                  <a:cubicBezTo>
                    <a:pt x="27" y="1"/>
                    <a:pt x="0" y="7452"/>
                    <a:pt x="0" y="16647"/>
                  </a:cubicBezTo>
                  <a:cubicBezTo>
                    <a:pt x="0" y="25841"/>
                    <a:pt x="27" y="33293"/>
                    <a:pt x="57" y="33293"/>
                  </a:cubicBezTo>
                  <a:cubicBezTo>
                    <a:pt x="92" y="33293"/>
                    <a:pt x="118" y="25841"/>
                    <a:pt x="118" y="16647"/>
                  </a:cubicBezTo>
                  <a:cubicBezTo>
                    <a:pt x="118" y="7452"/>
                    <a:pt x="92" y="1"/>
                    <a:pt x="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5"/>
            <p:cNvSpPr/>
            <p:nvPr/>
          </p:nvSpPr>
          <p:spPr>
            <a:xfrm>
              <a:off x="7401651" y="1872856"/>
              <a:ext cx="5177" cy="1460691"/>
            </a:xfrm>
            <a:custGeom>
              <a:avLst/>
              <a:gdLst/>
              <a:ahLst/>
              <a:cxnLst/>
              <a:rect l="l" t="t" r="r" b="b"/>
              <a:pathLst>
                <a:path w="118" h="33294" extrusionOk="0">
                  <a:moveTo>
                    <a:pt x="57" y="1"/>
                  </a:moveTo>
                  <a:cubicBezTo>
                    <a:pt x="26" y="1"/>
                    <a:pt x="0" y="7452"/>
                    <a:pt x="0" y="16647"/>
                  </a:cubicBezTo>
                  <a:cubicBezTo>
                    <a:pt x="0" y="25841"/>
                    <a:pt x="26" y="33293"/>
                    <a:pt x="57" y="33293"/>
                  </a:cubicBezTo>
                  <a:cubicBezTo>
                    <a:pt x="91" y="33293"/>
                    <a:pt x="118" y="25841"/>
                    <a:pt x="118" y="16647"/>
                  </a:cubicBezTo>
                  <a:cubicBezTo>
                    <a:pt x="118" y="7452"/>
                    <a:pt x="91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5"/>
            <p:cNvSpPr/>
            <p:nvPr/>
          </p:nvSpPr>
          <p:spPr>
            <a:xfrm>
              <a:off x="6415194" y="1647223"/>
              <a:ext cx="5221" cy="1686327"/>
            </a:xfrm>
            <a:custGeom>
              <a:avLst/>
              <a:gdLst/>
              <a:ahLst/>
              <a:cxnLst/>
              <a:rect l="l" t="t" r="r" b="b"/>
              <a:pathLst>
                <a:path w="119" h="38437" extrusionOk="0">
                  <a:moveTo>
                    <a:pt x="57" y="0"/>
                  </a:moveTo>
                  <a:cubicBezTo>
                    <a:pt x="27" y="0"/>
                    <a:pt x="0" y="8601"/>
                    <a:pt x="0" y="19216"/>
                  </a:cubicBezTo>
                  <a:cubicBezTo>
                    <a:pt x="0" y="29830"/>
                    <a:pt x="27" y="38436"/>
                    <a:pt x="57" y="38436"/>
                  </a:cubicBezTo>
                  <a:cubicBezTo>
                    <a:pt x="93" y="38436"/>
                    <a:pt x="119" y="29830"/>
                    <a:pt x="119" y="19216"/>
                  </a:cubicBezTo>
                  <a:cubicBezTo>
                    <a:pt x="119" y="8601"/>
                    <a:pt x="93" y="0"/>
                    <a:pt x="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5"/>
            <p:cNvSpPr/>
            <p:nvPr/>
          </p:nvSpPr>
          <p:spPr>
            <a:xfrm>
              <a:off x="6406946" y="1636475"/>
              <a:ext cx="21541" cy="21322"/>
            </a:xfrm>
            <a:custGeom>
              <a:avLst/>
              <a:gdLst/>
              <a:ahLst/>
              <a:cxnLst/>
              <a:rect l="l" t="t" r="r" b="b"/>
              <a:pathLst>
                <a:path w="491" h="486" extrusionOk="0">
                  <a:moveTo>
                    <a:pt x="245" y="0"/>
                  </a:moveTo>
                  <a:cubicBezTo>
                    <a:pt x="110" y="0"/>
                    <a:pt x="1" y="110"/>
                    <a:pt x="1" y="245"/>
                  </a:cubicBezTo>
                  <a:cubicBezTo>
                    <a:pt x="1" y="377"/>
                    <a:pt x="110" y="486"/>
                    <a:pt x="245" y="486"/>
                  </a:cubicBezTo>
                  <a:cubicBezTo>
                    <a:pt x="381" y="486"/>
                    <a:pt x="490" y="377"/>
                    <a:pt x="490" y="245"/>
                  </a:cubicBezTo>
                  <a:cubicBezTo>
                    <a:pt x="490" y="110"/>
                    <a:pt x="381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5"/>
            <p:cNvSpPr/>
            <p:nvPr/>
          </p:nvSpPr>
          <p:spPr>
            <a:xfrm>
              <a:off x="4916447" y="2115949"/>
              <a:ext cx="2589355" cy="652691"/>
            </a:xfrm>
            <a:custGeom>
              <a:avLst/>
              <a:gdLst/>
              <a:ahLst/>
              <a:cxnLst/>
              <a:rect l="l" t="t" r="r" b="b"/>
              <a:pathLst>
                <a:path w="59020" h="14877" extrusionOk="0">
                  <a:moveTo>
                    <a:pt x="33314" y="1"/>
                  </a:moveTo>
                  <a:cubicBezTo>
                    <a:pt x="32852" y="1"/>
                    <a:pt x="32390" y="48"/>
                    <a:pt x="31929" y="142"/>
                  </a:cubicBezTo>
                  <a:cubicBezTo>
                    <a:pt x="31261" y="285"/>
                    <a:pt x="30614" y="535"/>
                    <a:pt x="30011" y="870"/>
                  </a:cubicBezTo>
                  <a:cubicBezTo>
                    <a:pt x="28805" y="1557"/>
                    <a:pt x="27847" y="2558"/>
                    <a:pt x="27061" y="3619"/>
                  </a:cubicBezTo>
                  <a:cubicBezTo>
                    <a:pt x="26266" y="4682"/>
                    <a:pt x="25628" y="5818"/>
                    <a:pt x="25007" y="6927"/>
                  </a:cubicBezTo>
                  <a:cubicBezTo>
                    <a:pt x="24400" y="8042"/>
                    <a:pt x="23766" y="9104"/>
                    <a:pt x="23067" y="10096"/>
                  </a:cubicBezTo>
                  <a:cubicBezTo>
                    <a:pt x="22363" y="11084"/>
                    <a:pt x="21607" y="12006"/>
                    <a:pt x="20741" y="12766"/>
                  </a:cubicBezTo>
                  <a:cubicBezTo>
                    <a:pt x="19881" y="13518"/>
                    <a:pt x="18915" y="14130"/>
                    <a:pt x="17867" y="14392"/>
                  </a:cubicBezTo>
                  <a:cubicBezTo>
                    <a:pt x="17609" y="14475"/>
                    <a:pt x="17342" y="14505"/>
                    <a:pt x="17084" y="14545"/>
                  </a:cubicBezTo>
                  <a:cubicBezTo>
                    <a:pt x="16953" y="14571"/>
                    <a:pt x="16818" y="14563"/>
                    <a:pt x="16687" y="14567"/>
                  </a:cubicBezTo>
                  <a:cubicBezTo>
                    <a:pt x="16581" y="14571"/>
                    <a:pt x="16475" y="14577"/>
                    <a:pt x="16371" y="14577"/>
                  </a:cubicBezTo>
                  <a:cubicBezTo>
                    <a:pt x="16346" y="14577"/>
                    <a:pt x="16322" y="14576"/>
                    <a:pt x="16298" y="14576"/>
                  </a:cubicBezTo>
                  <a:cubicBezTo>
                    <a:pt x="15773" y="14554"/>
                    <a:pt x="15267" y="14453"/>
                    <a:pt x="14781" y="14305"/>
                  </a:cubicBezTo>
                  <a:cubicBezTo>
                    <a:pt x="13811" y="13995"/>
                    <a:pt x="12950" y="13483"/>
                    <a:pt x="12155" y="12950"/>
                  </a:cubicBezTo>
                  <a:cubicBezTo>
                    <a:pt x="11364" y="12417"/>
                    <a:pt x="10630" y="11853"/>
                    <a:pt x="9908" y="11342"/>
                  </a:cubicBezTo>
                  <a:cubicBezTo>
                    <a:pt x="9188" y="10830"/>
                    <a:pt x="8466" y="10368"/>
                    <a:pt x="7723" y="10048"/>
                  </a:cubicBezTo>
                  <a:cubicBezTo>
                    <a:pt x="6989" y="9725"/>
                    <a:pt x="6247" y="9523"/>
                    <a:pt x="5533" y="9458"/>
                  </a:cubicBezTo>
                  <a:cubicBezTo>
                    <a:pt x="5331" y="9439"/>
                    <a:pt x="5131" y="9430"/>
                    <a:pt x="4936" y="9430"/>
                  </a:cubicBezTo>
                  <a:cubicBezTo>
                    <a:pt x="4448" y="9430"/>
                    <a:pt x="3985" y="9489"/>
                    <a:pt x="3567" y="9611"/>
                  </a:cubicBezTo>
                  <a:cubicBezTo>
                    <a:pt x="3419" y="9642"/>
                    <a:pt x="3284" y="9712"/>
                    <a:pt x="3143" y="9755"/>
                  </a:cubicBezTo>
                  <a:cubicBezTo>
                    <a:pt x="3008" y="9812"/>
                    <a:pt x="2868" y="9847"/>
                    <a:pt x="2750" y="9922"/>
                  </a:cubicBezTo>
                  <a:cubicBezTo>
                    <a:pt x="2510" y="10057"/>
                    <a:pt x="2261" y="10158"/>
                    <a:pt x="2068" y="10319"/>
                  </a:cubicBezTo>
                  <a:cubicBezTo>
                    <a:pt x="1644" y="10590"/>
                    <a:pt x="1334" y="10909"/>
                    <a:pt x="1055" y="11167"/>
                  </a:cubicBezTo>
                  <a:cubicBezTo>
                    <a:pt x="932" y="11316"/>
                    <a:pt x="814" y="11447"/>
                    <a:pt x="709" y="11569"/>
                  </a:cubicBezTo>
                  <a:cubicBezTo>
                    <a:pt x="609" y="11695"/>
                    <a:pt x="508" y="11800"/>
                    <a:pt x="438" y="11915"/>
                  </a:cubicBezTo>
                  <a:cubicBezTo>
                    <a:pt x="294" y="12129"/>
                    <a:pt x="184" y="12290"/>
                    <a:pt x="111" y="12403"/>
                  </a:cubicBezTo>
                  <a:cubicBezTo>
                    <a:pt x="36" y="12518"/>
                    <a:pt x="1" y="12574"/>
                    <a:pt x="6" y="12579"/>
                  </a:cubicBezTo>
                  <a:cubicBezTo>
                    <a:pt x="6" y="12579"/>
                    <a:pt x="6" y="12579"/>
                    <a:pt x="7" y="12579"/>
                  </a:cubicBezTo>
                  <a:cubicBezTo>
                    <a:pt x="14" y="12579"/>
                    <a:pt x="61" y="12526"/>
                    <a:pt x="137" y="12425"/>
                  </a:cubicBezTo>
                  <a:cubicBezTo>
                    <a:pt x="220" y="12316"/>
                    <a:pt x="337" y="12159"/>
                    <a:pt x="495" y="11958"/>
                  </a:cubicBezTo>
                  <a:cubicBezTo>
                    <a:pt x="569" y="11849"/>
                    <a:pt x="670" y="11744"/>
                    <a:pt x="779" y="11626"/>
                  </a:cubicBezTo>
                  <a:cubicBezTo>
                    <a:pt x="884" y="11508"/>
                    <a:pt x="1002" y="11381"/>
                    <a:pt x="1128" y="11241"/>
                  </a:cubicBezTo>
                  <a:cubicBezTo>
                    <a:pt x="1413" y="10992"/>
                    <a:pt x="1723" y="10691"/>
                    <a:pt x="2143" y="10433"/>
                  </a:cubicBezTo>
                  <a:cubicBezTo>
                    <a:pt x="2334" y="10280"/>
                    <a:pt x="2580" y="10188"/>
                    <a:pt x="2816" y="10057"/>
                  </a:cubicBezTo>
                  <a:cubicBezTo>
                    <a:pt x="2929" y="9991"/>
                    <a:pt x="3069" y="9961"/>
                    <a:pt x="3200" y="9908"/>
                  </a:cubicBezTo>
                  <a:cubicBezTo>
                    <a:pt x="3336" y="9864"/>
                    <a:pt x="3462" y="9799"/>
                    <a:pt x="3611" y="9773"/>
                  </a:cubicBezTo>
                  <a:cubicBezTo>
                    <a:pt x="3999" y="9668"/>
                    <a:pt x="4425" y="9617"/>
                    <a:pt x="4875" y="9617"/>
                  </a:cubicBezTo>
                  <a:cubicBezTo>
                    <a:pt x="5085" y="9617"/>
                    <a:pt x="5299" y="9628"/>
                    <a:pt x="5517" y="9650"/>
                  </a:cubicBezTo>
                  <a:cubicBezTo>
                    <a:pt x="6198" y="9725"/>
                    <a:pt x="6919" y="9930"/>
                    <a:pt x="7636" y="10253"/>
                  </a:cubicBezTo>
                  <a:cubicBezTo>
                    <a:pt x="8353" y="10572"/>
                    <a:pt x="9052" y="11027"/>
                    <a:pt x="9764" y="11542"/>
                  </a:cubicBezTo>
                  <a:cubicBezTo>
                    <a:pt x="10477" y="12058"/>
                    <a:pt x="11207" y="12627"/>
                    <a:pt x="12006" y="13177"/>
                  </a:cubicBezTo>
                  <a:cubicBezTo>
                    <a:pt x="12806" y="13719"/>
                    <a:pt x="13684" y="14253"/>
                    <a:pt x="14694" y="14580"/>
                  </a:cubicBezTo>
                  <a:cubicBezTo>
                    <a:pt x="15200" y="14737"/>
                    <a:pt x="15733" y="14851"/>
                    <a:pt x="16284" y="14872"/>
                  </a:cubicBezTo>
                  <a:cubicBezTo>
                    <a:pt x="16326" y="14875"/>
                    <a:pt x="16369" y="14876"/>
                    <a:pt x="16412" y="14876"/>
                  </a:cubicBezTo>
                  <a:cubicBezTo>
                    <a:pt x="16507" y="14876"/>
                    <a:pt x="16603" y="14871"/>
                    <a:pt x="16699" y="14868"/>
                  </a:cubicBezTo>
                  <a:cubicBezTo>
                    <a:pt x="16835" y="14864"/>
                    <a:pt x="16975" y="14872"/>
                    <a:pt x="17115" y="14846"/>
                  </a:cubicBezTo>
                  <a:cubicBezTo>
                    <a:pt x="17390" y="14807"/>
                    <a:pt x="17674" y="14777"/>
                    <a:pt x="17945" y="14689"/>
                  </a:cubicBezTo>
                  <a:cubicBezTo>
                    <a:pt x="18500" y="14563"/>
                    <a:pt x="19025" y="14318"/>
                    <a:pt x="19531" y="14039"/>
                  </a:cubicBezTo>
                  <a:cubicBezTo>
                    <a:pt x="19781" y="13885"/>
                    <a:pt x="20033" y="13741"/>
                    <a:pt x="20265" y="13557"/>
                  </a:cubicBezTo>
                  <a:cubicBezTo>
                    <a:pt x="20505" y="13391"/>
                    <a:pt x="20729" y="13200"/>
                    <a:pt x="20956" y="13007"/>
                  </a:cubicBezTo>
                  <a:cubicBezTo>
                    <a:pt x="21852" y="12229"/>
                    <a:pt x="22625" y="11290"/>
                    <a:pt x="23343" y="10293"/>
                  </a:cubicBezTo>
                  <a:cubicBezTo>
                    <a:pt x="24051" y="9287"/>
                    <a:pt x="24697" y="8208"/>
                    <a:pt x="25309" y="7094"/>
                  </a:cubicBezTo>
                  <a:cubicBezTo>
                    <a:pt x="25929" y="5989"/>
                    <a:pt x="26562" y="4865"/>
                    <a:pt x="27341" y="3825"/>
                  </a:cubicBezTo>
                  <a:cubicBezTo>
                    <a:pt x="28109" y="2790"/>
                    <a:pt x="29041" y="1828"/>
                    <a:pt x="30186" y="1177"/>
                  </a:cubicBezTo>
                  <a:cubicBezTo>
                    <a:pt x="30754" y="854"/>
                    <a:pt x="31370" y="622"/>
                    <a:pt x="32004" y="487"/>
                  </a:cubicBezTo>
                  <a:cubicBezTo>
                    <a:pt x="32439" y="396"/>
                    <a:pt x="32886" y="349"/>
                    <a:pt x="33328" y="349"/>
                  </a:cubicBezTo>
                  <a:cubicBezTo>
                    <a:pt x="33526" y="349"/>
                    <a:pt x="33723" y="358"/>
                    <a:pt x="33918" y="377"/>
                  </a:cubicBezTo>
                  <a:cubicBezTo>
                    <a:pt x="34551" y="438"/>
                    <a:pt x="35163" y="622"/>
                    <a:pt x="35719" y="906"/>
                  </a:cubicBezTo>
                  <a:cubicBezTo>
                    <a:pt x="36278" y="1185"/>
                    <a:pt x="36780" y="1566"/>
                    <a:pt x="37234" y="1990"/>
                  </a:cubicBezTo>
                  <a:cubicBezTo>
                    <a:pt x="38139" y="2851"/>
                    <a:pt x="38847" y="3873"/>
                    <a:pt x="39495" y="4900"/>
                  </a:cubicBezTo>
                  <a:cubicBezTo>
                    <a:pt x="40136" y="5931"/>
                    <a:pt x="40713" y="6980"/>
                    <a:pt x="41334" y="7976"/>
                  </a:cubicBezTo>
                  <a:cubicBezTo>
                    <a:pt x="41972" y="8956"/>
                    <a:pt x="42527" y="9934"/>
                    <a:pt x="43065" y="10905"/>
                  </a:cubicBezTo>
                  <a:cubicBezTo>
                    <a:pt x="43331" y="11385"/>
                    <a:pt x="43611" y="11862"/>
                    <a:pt x="43921" y="12312"/>
                  </a:cubicBezTo>
                  <a:cubicBezTo>
                    <a:pt x="44231" y="12762"/>
                    <a:pt x="44608" y="13168"/>
                    <a:pt x="45044" y="13483"/>
                  </a:cubicBezTo>
                  <a:cubicBezTo>
                    <a:pt x="45481" y="13797"/>
                    <a:pt x="45984" y="14007"/>
                    <a:pt x="46482" y="14117"/>
                  </a:cubicBezTo>
                  <a:cubicBezTo>
                    <a:pt x="46984" y="14243"/>
                    <a:pt x="47482" y="14279"/>
                    <a:pt x="47972" y="14301"/>
                  </a:cubicBezTo>
                  <a:cubicBezTo>
                    <a:pt x="48081" y="14306"/>
                    <a:pt x="48190" y="14309"/>
                    <a:pt x="48298" y="14309"/>
                  </a:cubicBezTo>
                  <a:cubicBezTo>
                    <a:pt x="49159" y="14309"/>
                    <a:pt x="49997" y="14144"/>
                    <a:pt x="50734" y="13837"/>
                  </a:cubicBezTo>
                  <a:cubicBezTo>
                    <a:pt x="51153" y="13666"/>
                    <a:pt x="51534" y="13444"/>
                    <a:pt x="51888" y="13208"/>
                  </a:cubicBezTo>
                  <a:cubicBezTo>
                    <a:pt x="52233" y="12958"/>
                    <a:pt x="52561" y="12696"/>
                    <a:pt x="52845" y="12417"/>
                  </a:cubicBezTo>
                  <a:cubicBezTo>
                    <a:pt x="53430" y="11857"/>
                    <a:pt x="53898" y="11263"/>
                    <a:pt x="54322" y="10703"/>
                  </a:cubicBezTo>
                  <a:cubicBezTo>
                    <a:pt x="55157" y="9572"/>
                    <a:pt x="55825" y="8567"/>
                    <a:pt x="56494" y="7845"/>
                  </a:cubicBezTo>
                  <a:cubicBezTo>
                    <a:pt x="57150" y="7120"/>
                    <a:pt x="57801" y="6697"/>
                    <a:pt x="58273" y="6495"/>
                  </a:cubicBezTo>
                  <a:cubicBezTo>
                    <a:pt x="58509" y="6399"/>
                    <a:pt x="58697" y="6334"/>
                    <a:pt x="58828" y="6308"/>
                  </a:cubicBezTo>
                  <a:cubicBezTo>
                    <a:pt x="58955" y="6272"/>
                    <a:pt x="59020" y="6251"/>
                    <a:pt x="59020" y="6242"/>
                  </a:cubicBezTo>
                  <a:cubicBezTo>
                    <a:pt x="59019" y="6241"/>
                    <a:pt x="59017" y="6241"/>
                    <a:pt x="59013" y="6241"/>
                  </a:cubicBezTo>
                  <a:cubicBezTo>
                    <a:pt x="58993" y="6241"/>
                    <a:pt x="58929" y="6250"/>
                    <a:pt x="58819" y="6272"/>
                  </a:cubicBezTo>
                  <a:cubicBezTo>
                    <a:pt x="58683" y="6290"/>
                    <a:pt x="58491" y="6342"/>
                    <a:pt x="58247" y="6429"/>
                  </a:cubicBezTo>
                  <a:cubicBezTo>
                    <a:pt x="57757" y="6613"/>
                    <a:pt x="57075" y="7028"/>
                    <a:pt x="56393" y="7754"/>
                  </a:cubicBezTo>
                  <a:cubicBezTo>
                    <a:pt x="55699" y="8470"/>
                    <a:pt x="55012" y="9476"/>
                    <a:pt x="54165" y="10586"/>
                  </a:cubicBezTo>
                  <a:cubicBezTo>
                    <a:pt x="53737" y="11136"/>
                    <a:pt x="53269" y="11718"/>
                    <a:pt x="52692" y="12256"/>
                  </a:cubicBezTo>
                  <a:cubicBezTo>
                    <a:pt x="52408" y="12526"/>
                    <a:pt x="52089" y="12775"/>
                    <a:pt x="51752" y="13011"/>
                  </a:cubicBezTo>
                  <a:cubicBezTo>
                    <a:pt x="51407" y="13238"/>
                    <a:pt x="51040" y="13448"/>
                    <a:pt x="50638" y="13610"/>
                  </a:cubicBezTo>
                  <a:cubicBezTo>
                    <a:pt x="49935" y="13890"/>
                    <a:pt x="49147" y="14042"/>
                    <a:pt x="48323" y="14042"/>
                  </a:cubicBezTo>
                  <a:cubicBezTo>
                    <a:pt x="48210" y="14042"/>
                    <a:pt x="48095" y="14039"/>
                    <a:pt x="47981" y="14033"/>
                  </a:cubicBezTo>
                  <a:cubicBezTo>
                    <a:pt x="47509" y="14007"/>
                    <a:pt x="47024" y="13968"/>
                    <a:pt x="46552" y="13841"/>
                  </a:cubicBezTo>
                  <a:cubicBezTo>
                    <a:pt x="46076" y="13737"/>
                    <a:pt x="45617" y="13540"/>
                    <a:pt x="45215" y="13247"/>
                  </a:cubicBezTo>
                  <a:cubicBezTo>
                    <a:pt x="44393" y="12666"/>
                    <a:pt x="43868" y="11709"/>
                    <a:pt x="43331" y="10752"/>
                  </a:cubicBezTo>
                  <a:cubicBezTo>
                    <a:pt x="42807" y="9786"/>
                    <a:pt x="42238" y="8785"/>
                    <a:pt x="41609" y="7802"/>
                  </a:cubicBezTo>
                  <a:cubicBezTo>
                    <a:pt x="40998" y="6818"/>
                    <a:pt x="40425" y="5765"/>
                    <a:pt x="39778" y="4725"/>
                  </a:cubicBezTo>
                  <a:cubicBezTo>
                    <a:pt x="39127" y="3686"/>
                    <a:pt x="38410" y="2637"/>
                    <a:pt x="37470" y="1741"/>
                  </a:cubicBezTo>
                  <a:cubicBezTo>
                    <a:pt x="36998" y="1299"/>
                    <a:pt x="36470" y="897"/>
                    <a:pt x="35876" y="596"/>
                  </a:cubicBezTo>
                  <a:cubicBezTo>
                    <a:pt x="35281" y="294"/>
                    <a:pt x="34630" y="93"/>
                    <a:pt x="33953" y="31"/>
                  </a:cubicBezTo>
                  <a:cubicBezTo>
                    <a:pt x="33740" y="11"/>
                    <a:pt x="33527" y="1"/>
                    <a:pt x="33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5"/>
            <p:cNvSpPr/>
            <p:nvPr/>
          </p:nvSpPr>
          <p:spPr>
            <a:xfrm>
              <a:off x="5106104" y="1442255"/>
              <a:ext cx="527304" cy="29395"/>
            </a:xfrm>
            <a:custGeom>
              <a:avLst/>
              <a:gdLst/>
              <a:ahLst/>
              <a:cxnLst/>
              <a:rect l="l" t="t" r="r" b="b"/>
              <a:pathLst>
                <a:path w="12019" h="670" extrusionOk="0">
                  <a:moveTo>
                    <a:pt x="0" y="1"/>
                  </a:moveTo>
                  <a:lnTo>
                    <a:pt x="0" y="669"/>
                  </a:lnTo>
                  <a:lnTo>
                    <a:pt x="12019" y="669"/>
                  </a:lnTo>
                  <a:lnTo>
                    <a:pt x="120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5"/>
            <p:cNvSpPr/>
            <p:nvPr/>
          </p:nvSpPr>
          <p:spPr>
            <a:xfrm>
              <a:off x="5106104" y="1510870"/>
              <a:ext cx="260603" cy="29395"/>
            </a:xfrm>
            <a:custGeom>
              <a:avLst/>
              <a:gdLst/>
              <a:ahLst/>
              <a:cxnLst/>
              <a:rect l="l" t="t" r="r" b="b"/>
              <a:pathLst>
                <a:path w="5940" h="670" extrusionOk="0">
                  <a:moveTo>
                    <a:pt x="0" y="1"/>
                  </a:moveTo>
                  <a:lnTo>
                    <a:pt x="0" y="670"/>
                  </a:lnTo>
                  <a:lnTo>
                    <a:pt x="5940" y="670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5"/>
            <p:cNvSpPr/>
            <p:nvPr/>
          </p:nvSpPr>
          <p:spPr>
            <a:xfrm>
              <a:off x="4741999" y="986350"/>
              <a:ext cx="3028454" cy="191920"/>
            </a:xfrm>
            <a:custGeom>
              <a:avLst/>
              <a:gdLst/>
              <a:ahLst/>
              <a:cxnLst/>
              <a:rect l="l" t="t" r="r" b="b"/>
              <a:pathLst>
                <a:path w="69001" h="4375" extrusionOk="0">
                  <a:moveTo>
                    <a:pt x="79" y="0"/>
                  </a:moveTo>
                  <a:cubicBezTo>
                    <a:pt x="35" y="0"/>
                    <a:pt x="1" y="36"/>
                    <a:pt x="1" y="79"/>
                  </a:cubicBezTo>
                  <a:lnTo>
                    <a:pt x="1" y="4375"/>
                  </a:lnTo>
                  <a:lnTo>
                    <a:pt x="69000" y="4375"/>
                  </a:lnTo>
                  <a:lnTo>
                    <a:pt x="69000" y="79"/>
                  </a:lnTo>
                  <a:cubicBezTo>
                    <a:pt x="69000" y="36"/>
                    <a:pt x="68966" y="0"/>
                    <a:pt x="689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5"/>
            <p:cNvSpPr/>
            <p:nvPr/>
          </p:nvSpPr>
          <p:spPr>
            <a:xfrm>
              <a:off x="4857439" y="1065308"/>
              <a:ext cx="41460" cy="41284"/>
            </a:xfrm>
            <a:custGeom>
              <a:avLst/>
              <a:gdLst/>
              <a:ahLst/>
              <a:cxnLst/>
              <a:rect l="l" t="t" r="r" b="b"/>
              <a:pathLst>
                <a:path w="945" h="941" extrusionOk="0">
                  <a:moveTo>
                    <a:pt x="472" y="1"/>
                  </a:moveTo>
                  <a:cubicBezTo>
                    <a:pt x="214" y="1"/>
                    <a:pt x="0" y="211"/>
                    <a:pt x="0" y="473"/>
                  </a:cubicBezTo>
                  <a:cubicBezTo>
                    <a:pt x="0" y="731"/>
                    <a:pt x="214" y="941"/>
                    <a:pt x="472" y="941"/>
                  </a:cubicBezTo>
                  <a:cubicBezTo>
                    <a:pt x="734" y="941"/>
                    <a:pt x="944" y="731"/>
                    <a:pt x="944" y="473"/>
                  </a:cubicBezTo>
                  <a:cubicBezTo>
                    <a:pt x="944" y="211"/>
                    <a:pt x="734" y="1"/>
                    <a:pt x="4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5"/>
            <p:cNvSpPr/>
            <p:nvPr/>
          </p:nvSpPr>
          <p:spPr>
            <a:xfrm>
              <a:off x="4947727" y="1065308"/>
              <a:ext cx="41240" cy="41284"/>
            </a:xfrm>
            <a:custGeom>
              <a:avLst/>
              <a:gdLst/>
              <a:ahLst/>
              <a:cxnLst/>
              <a:rect l="l" t="t" r="r" b="b"/>
              <a:pathLst>
                <a:path w="940" h="941" extrusionOk="0">
                  <a:moveTo>
                    <a:pt x="468" y="1"/>
                  </a:moveTo>
                  <a:cubicBezTo>
                    <a:pt x="211" y="1"/>
                    <a:pt x="1" y="211"/>
                    <a:pt x="1" y="473"/>
                  </a:cubicBezTo>
                  <a:cubicBezTo>
                    <a:pt x="1" y="731"/>
                    <a:pt x="211" y="941"/>
                    <a:pt x="468" y="941"/>
                  </a:cubicBezTo>
                  <a:cubicBezTo>
                    <a:pt x="730" y="941"/>
                    <a:pt x="940" y="731"/>
                    <a:pt x="940" y="473"/>
                  </a:cubicBezTo>
                  <a:cubicBezTo>
                    <a:pt x="940" y="211"/>
                    <a:pt x="730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5"/>
            <p:cNvSpPr/>
            <p:nvPr/>
          </p:nvSpPr>
          <p:spPr>
            <a:xfrm>
              <a:off x="5037840" y="1065308"/>
              <a:ext cx="41284" cy="41284"/>
            </a:xfrm>
            <a:custGeom>
              <a:avLst/>
              <a:gdLst/>
              <a:ahLst/>
              <a:cxnLst/>
              <a:rect l="l" t="t" r="r" b="b"/>
              <a:pathLst>
                <a:path w="941" h="941" extrusionOk="0">
                  <a:moveTo>
                    <a:pt x="468" y="1"/>
                  </a:moveTo>
                  <a:cubicBezTo>
                    <a:pt x="210" y="1"/>
                    <a:pt x="1" y="211"/>
                    <a:pt x="1" y="473"/>
                  </a:cubicBezTo>
                  <a:cubicBezTo>
                    <a:pt x="1" y="731"/>
                    <a:pt x="210" y="941"/>
                    <a:pt x="468" y="941"/>
                  </a:cubicBezTo>
                  <a:cubicBezTo>
                    <a:pt x="731" y="941"/>
                    <a:pt x="940" y="731"/>
                    <a:pt x="940" y="473"/>
                  </a:cubicBezTo>
                  <a:cubicBezTo>
                    <a:pt x="940" y="211"/>
                    <a:pt x="731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5"/>
            <p:cNvSpPr/>
            <p:nvPr/>
          </p:nvSpPr>
          <p:spPr>
            <a:xfrm>
              <a:off x="5988347" y="1835302"/>
              <a:ext cx="75197" cy="75197"/>
            </a:xfrm>
            <a:custGeom>
              <a:avLst/>
              <a:gdLst/>
              <a:ahLst/>
              <a:cxnLst/>
              <a:rect l="l" t="t" r="r" b="b"/>
              <a:pathLst>
                <a:path w="1714" h="1714" extrusionOk="0">
                  <a:moveTo>
                    <a:pt x="857" y="57"/>
                  </a:moveTo>
                  <a:cubicBezTo>
                    <a:pt x="1299" y="57"/>
                    <a:pt x="1662" y="415"/>
                    <a:pt x="1662" y="857"/>
                  </a:cubicBezTo>
                  <a:cubicBezTo>
                    <a:pt x="1662" y="1299"/>
                    <a:pt x="1299" y="1661"/>
                    <a:pt x="857" y="1661"/>
                  </a:cubicBezTo>
                  <a:cubicBezTo>
                    <a:pt x="415" y="1661"/>
                    <a:pt x="57" y="1299"/>
                    <a:pt x="57" y="857"/>
                  </a:cubicBezTo>
                  <a:cubicBezTo>
                    <a:pt x="57" y="415"/>
                    <a:pt x="415" y="57"/>
                    <a:pt x="857" y="57"/>
                  </a:cubicBezTo>
                  <a:close/>
                  <a:moveTo>
                    <a:pt x="857" y="0"/>
                  </a:moveTo>
                  <a:cubicBezTo>
                    <a:pt x="385" y="0"/>
                    <a:pt x="0" y="385"/>
                    <a:pt x="0" y="857"/>
                  </a:cubicBezTo>
                  <a:cubicBezTo>
                    <a:pt x="0" y="1333"/>
                    <a:pt x="385" y="1714"/>
                    <a:pt x="857" y="1714"/>
                  </a:cubicBezTo>
                  <a:cubicBezTo>
                    <a:pt x="1329" y="1714"/>
                    <a:pt x="1714" y="1333"/>
                    <a:pt x="1714" y="857"/>
                  </a:cubicBezTo>
                  <a:cubicBezTo>
                    <a:pt x="1714" y="385"/>
                    <a:pt x="1329" y="0"/>
                    <a:pt x="8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55"/>
          <p:cNvSpPr/>
          <p:nvPr/>
        </p:nvSpPr>
        <p:spPr>
          <a:xfrm>
            <a:off x="6412333" y="1286617"/>
            <a:ext cx="1107403" cy="310575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55"/>
          <p:cNvGrpSpPr/>
          <p:nvPr/>
        </p:nvGrpSpPr>
        <p:grpSpPr>
          <a:xfrm>
            <a:off x="4237238" y="2457722"/>
            <a:ext cx="1147984" cy="349215"/>
            <a:chOff x="3551493" y="2562740"/>
            <a:chExt cx="1286978" cy="391497"/>
          </a:xfrm>
        </p:grpSpPr>
        <p:sp>
          <p:nvSpPr>
            <p:cNvPr id="684" name="Google Shape;684;p55"/>
            <p:cNvSpPr/>
            <p:nvPr/>
          </p:nvSpPr>
          <p:spPr>
            <a:xfrm>
              <a:off x="3597011" y="2562740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5"/>
            <p:cNvSpPr/>
            <p:nvPr/>
          </p:nvSpPr>
          <p:spPr>
            <a:xfrm>
              <a:off x="3551493" y="2606065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5"/>
            <p:cNvSpPr/>
            <p:nvPr/>
          </p:nvSpPr>
          <p:spPr>
            <a:xfrm>
              <a:off x="3714500" y="2671849"/>
              <a:ext cx="170313" cy="151404"/>
            </a:xfrm>
            <a:custGeom>
              <a:avLst/>
              <a:gdLst/>
              <a:ahLst/>
              <a:cxnLst/>
              <a:rect l="l" t="t" r="r" b="b"/>
              <a:pathLst>
                <a:path w="3882" h="3451" extrusionOk="0">
                  <a:moveTo>
                    <a:pt x="1942" y="1"/>
                  </a:moveTo>
                  <a:cubicBezTo>
                    <a:pt x="1436" y="1"/>
                    <a:pt x="935" y="222"/>
                    <a:pt x="595" y="646"/>
                  </a:cubicBezTo>
                  <a:cubicBezTo>
                    <a:pt x="1" y="1389"/>
                    <a:pt x="119" y="2473"/>
                    <a:pt x="862" y="3072"/>
                  </a:cubicBezTo>
                  <a:cubicBezTo>
                    <a:pt x="1180" y="3326"/>
                    <a:pt x="1561" y="3450"/>
                    <a:pt x="1940" y="3450"/>
                  </a:cubicBezTo>
                  <a:cubicBezTo>
                    <a:pt x="2445" y="3450"/>
                    <a:pt x="2945" y="3230"/>
                    <a:pt x="3288" y="2804"/>
                  </a:cubicBezTo>
                  <a:cubicBezTo>
                    <a:pt x="3881" y="2062"/>
                    <a:pt x="3764" y="974"/>
                    <a:pt x="3021" y="380"/>
                  </a:cubicBezTo>
                  <a:cubicBezTo>
                    <a:pt x="2703" y="125"/>
                    <a:pt x="2321" y="1"/>
                    <a:pt x="19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5"/>
            <p:cNvSpPr/>
            <p:nvPr/>
          </p:nvSpPr>
          <p:spPr>
            <a:xfrm>
              <a:off x="3756134" y="2721819"/>
              <a:ext cx="87087" cy="54928"/>
            </a:xfrm>
            <a:custGeom>
              <a:avLst/>
              <a:gdLst/>
              <a:ahLst/>
              <a:cxnLst/>
              <a:rect l="l" t="t" r="r" b="b"/>
              <a:pathLst>
                <a:path w="1985" h="1252" extrusionOk="0">
                  <a:moveTo>
                    <a:pt x="1959" y="0"/>
                  </a:moveTo>
                  <a:cubicBezTo>
                    <a:pt x="1912" y="0"/>
                    <a:pt x="1468" y="399"/>
                    <a:pt x="945" y="910"/>
                  </a:cubicBezTo>
                  <a:cubicBezTo>
                    <a:pt x="884" y="971"/>
                    <a:pt x="820" y="1032"/>
                    <a:pt x="760" y="1093"/>
                  </a:cubicBezTo>
                  <a:lnTo>
                    <a:pt x="760" y="1093"/>
                  </a:lnTo>
                  <a:cubicBezTo>
                    <a:pt x="365" y="708"/>
                    <a:pt x="61" y="432"/>
                    <a:pt x="25" y="432"/>
                  </a:cubicBezTo>
                  <a:cubicBezTo>
                    <a:pt x="23" y="432"/>
                    <a:pt x="22" y="432"/>
                    <a:pt x="22" y="433"/>
                  </a:cubicBezTo>
                  <a:cubicBezTo>
                    <a:pt x="1" y="451"/>
                    <a:pt x="302" y="783"/>
                    <a:pt x="721" y="1211"/>
                  </a:cubicBezTo>
                  <a:lnTo>
                    <a:pt x="761" y="1251"/>
                  </a:lnTo>
                  <a:lnTo>
                    <a:pt x="800" y="1211"/>
                  </a:lnTo>
                  <a:cubicBezTo>
                    <a:pt x="875" y="1141"/>
                    <a:pt x="949" y="1068"/>
                    <a:pt x="1028" y="993"/>
                  </a:cubicBezTo>
                  <a:cubicBezTo>
                    <a:pt x="1565" y="469"/>
                    <a:pt x="1984" y="23"/>
                    <a:pt x="1962" y="1"/>
                  </a:cubicBezTo>
                  <a:cubicBezTo>
                    <a:pt x="1962" y="0"/>
                    <a:pt x="1961" y="0"/>
                    <a:pt x="195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5"/>
            <p:cNvSpPr/>
            <p:nvPr/>
          </p:nvSpPr>
          <p:spPr>
            <a:xfrm>
              <a:off x="4012257" y="2708832"/>
              <a:ext cx="705031" cy="5001"/>
            </a:xfrm>
            <a:custGeom>
              <a:avLst/>
              <a:gdLst/>
              <a:ahLst/>
              <a:cxnLst/>
              <a:rect l="l" t="t" r="r" b="b"/>
              <a:pathLst>
                <a:path w="16070" h="114" extrusionOk="0">
                  <a:moveTo>
                    <a:pt x="8038" y="0"/>
                  </a:moveTo>
                  <a:cubicBezTo>
                    <a:pt x="3597" y="0"/>
                    <a:pt x="1" y="26"/>
                    <a:pt x="1" y="57"/>
                  </a:cubicBezTo>
                  <a:cubicBezTo>
                    <a:pt x="1" y="87"/>
                    <a:pt x="3597" y="113"/>
                    <a:pt x="8038" y="113"/>
                  </a:cubicBezTo>
                  <a:cubicBezTo>
                    <a:pt x="12473" y="113"/>
                    <a:pt x="16070" y="87"/>
                    <a:pt x="16070" y="57"/>
                  </a:cubicBezTo>
                  <a:cubicBezTo>
                    <a:pt x="16070" y="26"/>
                    <a:pt x="12473" y="0"/>
                    <a:pt x="80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5"/>
            <p:cNvSpPr/>
            <p:nvPr/>
          </p:nvSpPr>
          <p:spPr>
            <a:xfrm>
              <a:off x="4020505" y="2777623"/>
              <a:ext cx="407707" cy="5045"/>
            </a:xfrm>
            <a:custGeom>
              <a:avLst/>
              <a:gdLst/>
              <a:ahLst/>
              <a:cxnLst/>
              <a:rect l="l" t="t" r="r" b="b"/>
              <a:pathLst>
                <a:path w="9293" h="115" extrusionOk="0">
                  <a:moveTo>
                    <a:pt x="4647" y="0"/>
                  </a:moveTo>
                  <a:cubicBezTo>
                    <a:pt x="2081" y="0"/>
                    <a:pt x="0" y="26"/>
                    <a:pt x="0" y="58"/>
                  </a:cubicBezTo>
                  <a:cubicBezTo>
                    <a:pt x="0" y="88"/>
                    <a:pt x="2081" y="114"/>
                    <a:pt x="4647" y="114"/>
                  </a:cubicBezTo>
                  <a:cubicBezTo>
                    <a:pt x="7211" y="114"/>
                    <a:pt x="9292" y="88"/>
                    <a:pt x="9292" y="58"/>
                  </a:cubicBezTo>
                  <a:cubicBezTo>
                    <a:pt x="9292" y="26"/>
                    <a:pt x="7211" y="0"/>
                    <a:pt x="46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0" name="Google Shape;690;p55"/>
          <p:cNvSpPr txBox="1">
            <a:spLocks noGrp="1"/>
          </p:cNvSpPr>
          <p:nvPr>
            <p:ph type="ctrTitle"/>
          </p:nvPr>
        </p:nvSpPr>
        <p:spPr>
          <a:xfrm>
            <a:off x="793000" y="717738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</a:t>
            </a:r>
            <a:endParaRPr/>
          </a:p>
        </p:txBody>
      </p:sp>
      <p:grpSp>
        <p:nvGrpSpPr>
          <p:cNvPr id="691" name="Google Shape;691;p55"/>
          <p:cNvGrpSpPr/>
          <p:nvPr/>
        </p:nvGrpSpPr>
        <p:grpSpPr>
          <a:xfrm>
            <a:off x="6212368" y="3596524"/>
            <a:ext cx="181167" cy="367641"/>
            <a:chOff x="7764635" y="2404362"/>
            <a:chExt cx="353565" cy="717489"/>
          </a:xfrm>
        </p:grpSpPr>
        <p:sp>
          <p:nvSpPr>
            <p:cNvPr id="692" name="Google Shape;692;p55"/>
            <p:cNvSpPr/>
            <p:nvPr/>
          </p:nvSpPr>
          <p:spPr>
            <a:xfrm>
              <a:off x="7764635" y="2517069"/>
              <a:ext cx="238359" cy="604782"/>
            </a:xfrm>
            <a:custGeom>
              <a:avLst/>
              <a:gdLst/>
              <a:ahLst/>
              <a:cxnLst/>
              <a:rect l="l" t="t" r="r" b="b"/>
              <a:pathLst>
                <a:path w="5433" h="13785" extrusionOk="0">
                  <a:moveTo>
                    <a:pt x="1893" y="1"/>
                  </a:moveTo>
                  <a:lnTo>
                    <a:pt x="1875" y="9077"/>
                  </a:lnTo>
                  <a:lnTo>
                    <a:pt x="1" y="9073"/>
                  </a:lnTo>
                  <a:lnTo>
                    <a:pt x="1351" y="11429"/>
                  </a:lnTo>
                  <a:lnTo>
                    <a:pt x="2706" y="13784"/>
                  </a:lnTo>
                  <a:lnTo>
                    <a:pt x="4069" y="11433"/>
                  </a:lnTo>
                  <a:lnTo>
                    <a:pt x="5433" y="9081"/>
                  </a:lnTo>
                  <a:lnTo>
                    <a:pt x="3553" y="9081"/>
                  </a:lnTo>
                  <a:lnTo>
                    <a:pt x="35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5"/>
            <p:cNvSpPr/>
            <p:nvPr/>
          </p:nvSpPr>
          <p:spPr>
            <a:xfrm>
              <a:off x="7976141" y="2404362"/>
              <a:ext cx="142059" cy="360456"/>
            </a:xfrm>
            <a:custGeom>
              <a:avLst/>
              <a:gdLst/>
              <a:ahLst/>
              <a:cxnLst/>
              <a:rect l="l" t="t" r="r" b="b"/>
              <a:pathLst>
                <a:path w="3238" h="8216" extrusionOk="0">
                  <a:moveTo>
                    <a:pt x="1128" y="0"/>
                  </a:moveTo>
                  <a:lnTo>
                    <a:pt x="1118" y="5410"/>
                  </a:lnTo>
                  <a:lnTo>
                    <a:pt x="0" y="5410"/>
                  </a:lnTo>
                  <a:lnTo>
                    <a:pt x="804" y="6813"/>
                  </a:lnTo>
                  <a:lnTo>
                    <a:pt x="1612" y="8216"/>
                  </a:lnTo>
                  <a:lnTo>
                    <a:pt x="2425" y="6817"/>
                  </a:lnTo>
                  <a:lnTo>
                    <a:pt x="3238" y="5414"/>
                  </a:lnTo>
                  <a:lnTo>
                    <a:pt x="2120" y="5414"/>
                  </a:lnTo>
                  <a:lnTo>
                    <a:pt x="21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55"/>
          <p:cNvSpPr/>
          <p:nvPr/>
        </p:nvSpPr>
        <p:spPr>
          <a:xfrm>
            <a:off x="5152833" y="906400"/>
            <a:ext cx="212620" cy="539437"/>
          </a:xfrm>
          <a:custGeom>
            <a:avLst/>
            <a:gdLst/>
            <a:ahLst/>
            <a:cxnLst/>
            <a:rect l="l" t="t" r="r" b="b"/>
            <a:pathLst>
              <a:path w="5433" h="13784" extrusionOk="0">
                <a:moveTo>
                  <a:pt x="2728" y="0"/>
                </a:moveTo>
                <a:lnTo>
                  <a:pt x="1364" y="2351"/>
                </a:lnTo>
                <a:lnTo>
                  <a:pt x="1" y="4698"/>
                </a:lnTo>
                <a:lnTo>
                  <a:pt x="1880" y="4702"/>
                </a:lnTo>
                <a:lnTo>
                  <a:pt x="1863" y="13779"/>
                </a:lnTo>
                <a:lnTo>
                  <a:pt x="3537" y="13783"/>
                </a:lnTo>
                <a:lnTo>
                  <a:pt x="3554" y="4706"/>
                </a:lnTo>
                <a:lnTo>
                  <a:pt x="5433" y="4711"/>
                </a:lnTo>
                <a:lnTo>
                  <a:pt x="5433" y="4711"/>
                </a:lnTo>
                <a:lnTo>
                  <a:pt x="4079" y="2356"/>
                </a:lnTo>
                <a:lnTo>
                  <a:pt x="272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55"/>
          <p:cNvSpPr/>
          <p:nvPr/>
        </p:nvSpPr>
        <p:spPr>
          <a:xfrm>
            <a:off x="5027681" y="1213057"/>
            <a:ext cx="128676" cy="325955"/>
          </a:xfrm>
          <a:custGeom>
            <a:avLst/>
            <a:gdLst/>
            <a:ahLst/>
            <a:cxnLst/>
            <a:rect l="l" t="t" r="r" b="b"/>
            <a:pathLst>
              <a:path w="3288" h="8329" extrusionOk="0">
                <a:moveTo>
                  <a:pt x="1648" y="0"/>
                </a:moveTo>
                <a:lnTo>
                  <a:pt x="827" y="1420"/>
                </a:lnTo>
                <a:lnTo>
                  <a:pt x="0" y="2840"/>
                </a:lnTo>
                <a:lnTo>
                  <a:pt x="1137" y="2840"/>
                </a:lnTo>
                <a:lnTo>
                  <a:pt x="1123" y="8329"/>
                </a:lnTo>
                <a:lnTo>
                  <a:pt x="2138" y="8329"/>
                </a:lnTo>
                <a:lnTo>
                  <a:pt x="2150" y="2845"/>
                </a:lnTo>
                <a:lnTo>
                  <a:pt x="3287" y="2845"/>
                </a:lnTo>
                <a:lnTo>
                  <a:pt x="2465" y="1420"/>
                </a:lnTo>
                <a:lnTo>
                  <a:pt x="164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55"/>
          <p:cNvSpPr/>
          <p:nvPr/>
        </p:nvSpPr>
        <p:spPr>
          <a:xfrm>
            <a:off x="4583943" y="4236899"/>
            <a:ext cx="4379144" cy="21051"/>
          </a:xfrm>
          <a:custGeom>
            <a:avLst/>
            <a:gdLst/>
            <a:ahLst/>
            <a:cxnLst/>
            <a:rect l="l" t="t" r="r" b="b"/>
            <a:pathLst>
              <a:path w="135819" h="116" extrusionOk="0">
                <a:moveTo>
                  <a:pt x="67912" y="1"/>
                </a:moveTo>
                <a:cubicBezTo>
                  <a:pt x="30398" y="1"/>
                  <a:pt x="0" y="27"/>
                  <a:pt x="0" y="59"/>
                </a:cubicBezTo>
                <a:cubicBezTo>
                  <a:pt x="0" y="89"/>
                  <a:pt x="30398" y="115"/>
                  <a:pt x="67912" y="115"/>
                </a:cubicBezTo>
                <a:cubicBezTo>
                  <a:pt x="105412" y="115"/>
                  <a:pt x="135819" y="89"/>
                  <a:pt x="135819" y="59"/>
                </a:cubicBezTo>
                <a:cubicBezTo>
                  <a:pt x="135819" y="27"/>
                  <a:pt x="105412" y="1"/>
                  <a:pt x="67912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55"/>
          <p:cNvSpPr/>
          <p:nvPr/>
        </p:nvSpPr>
        <p:spPr>
          <a:xfrm>
            <a:off x="6637005" y="1832983"/>
            <a:ext cx="19176" cy="19020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55"/>
          <p:cNvSpPr/>
          <p:nvPr/>
        </p:nvSpPr>
        <p:spPr>
          <a:xfrm>
            <a:off x="7407952" y="2126099"/>
            <a:ext cx="19215" cy="19215"/>
          </a:xfrm>
          <a:custGeom>
            <a:avLst/>
            <a:gdLst/>
            <a:ahLst/>
            <a:cxnLst/>
            <a:rect l="l" t="t" r="r" b="b"/>
            <a:pathLst>
              <a:path w="491" h="491" extrusionOk="0">
                <a:moveTo>
                  <a:pt x="245" y="1"/>
                </a:moveTo>
                <a:cubicBezTo>
                  <a:pt x="110" y="1"/>
                  <a:pt x="1" y="111"/>
                  <a:pt x="1" y="246"/>
                </a:cubicBezTo>
                <a:cubicBezTo>
                  <a:pt x="1" y="381"/>
                  <a:pt x="110" y="490"/>
                  <a:pt x="245" y="490"/>
                </a:cubicBezTo>
                <a:cubicBezTo>
                  <a:pt x="381" y="490"/>
                  <a:pt x="491" y="381"/>
                  <a:pt x="491" y="246"/>
                </a:cubicBezTo>
                <a:cubicBezTo>
                  <a:pt x="491" y="111"/>
                  <a:pt x="381" y="1"/>
                  <a:pt x="245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55"/>
          <p:cNvSpPr/>
          <p:nvPr/>
        </p:nvSpPr>
        <p:spPr>
          <a:xfrm>
            <a:off x="7267733" y="3520611"/>
            <a:ext cx="61598" cy="13932"/>
          </a:xfrm>
          <a:custGeom>
            <a:avLst/>
            <a:gdLst/>
            <a:ahLst/>
            <a:cxnLst/>
            <a:rect l="l" t="t" r="r" b="b"/>
            <a:pathLst>
              <a:path w="1574" h="356" extrusionOk="0">
                <a:moveTo>
                  <a:pt x="0" y="1"/>
                </a:moveTo>
                <a:lnTo>
                  <a:pt x="0" y="355"/>
                </a:lnTo>
                <a:lnTo>
                  <a:pt x="1573" y="355"/>
                </a:lnTo>
                <a:lnTo>
                  <a:pt x="157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55"/>
          <p:cNvSpPr/>
          <p:nvPr/>
        </p:nvSpPr>
        <p:spPr>
          <a:xfrm>
            <a:off x="7482190" y="3520611"/>
            <a:ext cx="61755" cy="13932"/>
          </a:xfrm>
          <a:custGeom>
            <a:avLst/>
            <a:gdLst/>
            <a:ahLst/>
            <a:cxnLst/>
            <a:rect l="l" t="t" r="r" b="b"/>
            <a:pathLst>
              <a:path w="1578" h="356" extrusionOk="0">
                <a:moveTo>
                  <a:pt x="0" y="1"/>
                </a:moveTo>
                <a:lnTo>
                  <a:pt x="0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55"/>
          <p:cNvSpPr/>
          <p:nvPr/>
        </p:nvSpPr>
        <p:spPr>
          <a:xfrm>
            <a:off x="7696803" y="3520611"/>
            <a:ext cx="61794" cy="13932"/>
          </a:xfrm>
          <a:custGeom>
            <a:avLst/>
            <a:gdLst/>
            <a:ahLst/>
            <a:cxnLst/>
            <a:rect l="l" t="t" r="r" b="b"/>
            <a:pathLst>
              <a:path w="1579" h="356" extrusionOk="0">
                <a:moveTo>
                  <a:pt x="1" y="1"/>
                </a:moveTo>
                <a:lnTo>
                  <a:pt x="1" y="355"/>
                </a:lnTo>
                <a:lnTo>
                  <a:pt x="1579" y="355"/>
                </a:lnTo>
                <a:lnTo>
                  <a:pt x="157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55"/>
          <p:cNvSpPr/>
          <p:nvPr/>
        </p:nvSpPr>
        <p:spPr>
          <a:xfrm>
            <a:off x="7911455" y="3520611"/>
            <a:ext cx="61794" cy="13932"/>
          </a:xfrm>
          <a:custGeom>
            <a:avLst/>
            <a:gdLst/>
            <a:ahLst/>
            <a:cxnLst/>
            <a:rect l="l" t="t" r="r" b="b"/>
            <a:pathLst>
              <a:path w="1579" h="356" extrusionOk="0">
                <a:moveTo>
                  <a:pt x="1" y="1"/>
                </a:moveTo>
                <a:lnTo>
                  <a:pt x="1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55"/>
          <p:cNvSpPr/>
          <p:nvPr/>
        </p:nvSpPr>
        <p:spPr>
          <a:xfrm>
            <a:off x="7405369" y="2871295"/>
            <a:ext cx="21798" cy="20859"/>
          </a:xfrm>
          <a:custGeom>
            <a:avLst/>
            <a:gdLst/>
            <a:ahLst/>
            <a:cxnLst/>
            <a:rect l="l" t="t" r="r" b="b"/>
            <a:pathLst>
              <a:path w="557" h="533" extrusionOk="0">
                <a:moveTo>
                  <a:pt x="277" y="0"/>
                </a:moveTo>
                <a:cubicBezTo>
                  <a:pt x="124" y="0"/>
                  <a:pt x="1" y="118"/>
                  <a:pt x="1" y="267"/>
                </a:cubicBezTo>
                <a:cubicBezTo>
                  <a:pt x="1" y="414"/>
                  <a:pt x="124" y="533"/>
                  <a:pt x="277" y="533"/>
                </a:cubicBezTo>
                <a:cubicBezTo>
                  <a:pt x="434" y="533"/>
                  <a:pt x="557" y="414"/>
                  <a:pt x="557" y="267"/>
                </a:cubicBezTo>
                <a:cubicBezTo>
                  <a:pt x="557" y="118"/>
                  <a:pt x="434" y="0"/>
                  <a:pt x="27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55"/>
          <p:cNvSpPr/>
          <p:nvPr/>
        </p:nvSpPr>
        <p:spPr>
          <a:xfrm>
            <a:off x="6667896" y="2546594"/>
            <a:ext cx="1439200" cy="1303989"/>
          </a:xfrm>
          <a:custGeom>
            <a:avLst/>
            <a:gdLst/>
            <a:ahLst/>
            <a:cxnLst/>
            <a:rect l="l" t="t" r="r" b="b"/>
            <a:pathLst>
              <a:path w="35998" h="15301" extrusionOk="0">
                <a:moveTo>
                  <a:pt x="888" y="1"/>
                </a:moveTo>
                <a:cubicBezTo>
                  <a:pt x="398" y="1"/>
                  <a:pt x="1" y="398"/>
                  <a:pt x="1" y="887"/>
                </a:cubicBezTo>
                <a:lnTo>
                  <a:pt x="1" y="14413"/>
                </a:lnTo>
                <a:cubicBezTo>
                  <a:pt x="1" y="14903"/>
                  <a:pt x="398" y="15300"/>
                  <a:pt x="888" y="15300"/>
                </a:cubicBezTo>
                <a:lnTo>
                  <a:pt x="35110" y="15300"/>
                </a:lnTo>
                <a:cubicBezTo>
                  <a:pt x="35600" y="15300"/>
                  <a:pt x="35998" y="14903"/>
                  <a:pt x="35998" y="14413"/>
                </a:cubicBezTo>
                <a:lnTo>
                  <a:pt x="35998" y="887"/>
                </a:lnTo>
                <a:cubicBezTo>
                  <a:pt x="35998" y="398"/>
                  <a:pt x="35600" y="1"/>
                  <a:pt x="35110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55"/>
          <p:cNvSpPr/>
          <p:nvPr/>
        </p:nvSpPr>
        <p:spPr>
          <a:xfrm>
            <a:off x="7660056" y="2825429"/>
            <a:ext cx="21759" cy="21055"/>
          </a:xfrm>
          <a:custGeom>
            <a:avLst/>
            <a:gdLst/>
            <a:ahLst/>
            <a:cxnLst/>
            <a:rect l="l" t="t" r="r" b="b"/>
            <a:pathLst>
              <a:path w="556" h="538" extrusionOk="0">
                <a:moveTo>
                  <a:pt x="276" y="1"/>
                </a:moveTo>
                <a:cubicBezTo>
                  <a:pt x="122" y="1"/>
                  <a:pt x="1" y="123"/>
                  <a:pt x="1" y="267"/>
                </a:cubicBezTo>
                <a:cubicBezTo>
                  <a:pt x="1" y="416"/>
                  <a:pt x="122" y="538"/>
                  <a:pt x="276" y="538"/>
                </a:cubicBezTo>
                <a:cubicBezTo>
                  <a:pt x="429" y="538"/>
                  <a:pt x="556" y="416"/>
                  <a:pt x="556" y="267"/>
                </a:cubicBezTo>
                <a:cubicBezTo>
                  <a:pt x="556" y="123"/>
                  <a:pt x="429" y="1"/>
                  <a:pt x="27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" name="Google Shape;706;p55"/>
          <p:cNvGrpSpPr/>
          <p:nvPr/>
        </p:nvGrpSpPr>
        <p:grpSpPr>
          <a:xfrm>
            <a:off x="6729256" y="2626818"/>
            <a:ext cx="1255660" cy="1147243"/>
            <a:chOff x="6117656" y="2752309"/>
            <a:chExt cx="1407691" cy="1286147"/>
          </a:xfrm>
        </p:grpSpPr>
        <p:sp>
          <p:nvSpPr>
            <p:cNvPr id="707" name="Google Shape;707;p55"/>
            <p:cNvSpPr/>
            <p:nvPr/>
          </p:nvSpPr>
          <p:spPr>
            <a:xfrm>
              <a:off x="6117656" y="3670896"/>
              <a:ext cx="54095" cy="15750"/>
            </a:xfrm>
            <a:custGeom>
              <a:avLst/>
              <a:gdLst/>
              <a:ahLst/>
              <a:cxnLst/>
              <a:rect l="l" t="t" r="r" b="b"/>
              <a:pathLst>
                <a:path w="1233" h="359" extrusionOk="0">
                  <a:moveTo>
                    <a:pt x="1" y="0"/>
                  </a:moveTo>
                  <a:lnTo>
                    <a:pt x="1" y="359"/>
                  </a:lnTo>
                  <a:lnTo>
                    <a:pt x="1233" y="359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5"/>
            <p:cNvSpPr/>
            <p:nvPr/>
          </p:nvSpPr>
          <p:spPr>
            <a:xfrm>
              <a:off x="6239970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5"/>
            <p:cNvSpPr/>
            <p:nvPr/>
          </p:nvSpPr>
          <p:spPr>
            <a:xfrm>
              <a:off x="6480563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5"/>
            <p:cNvSpPr/>
            <p:nvPr/>
          </p:nvSpPr>
          <p:spPr>
            <a:xfrm>
              <a:off x="6117656" y="3463032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5"/>
            <p:cNvSpPr/>
            <p:nvPr/>
          </p:nvSpPr>
          <p:spPr>
            <a:xfrm>
              <a:off x="6117656" y="3071564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5"/>
            <p:cNvSpPr/>
            <p:nvPr/>
          </p:nvSpPr>
          <p:spPr>
            <a:xfrm>
              <a:off x="6117656" y="2874843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5"/>
            <p:cNvSpPr/>
            <p:nvPr/>
          </p:nvSpPr>
          <p:spPr>
            <a:xfrm>
              <a:off x="6120332" y="3267276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5"/>
            <p:cNvSpPr/>
            <p:nvPr/>
          </p:nvSpPr>
          <p:spPr>
            <a:xfrm>
              <a:off x="6197415" y="2752309"/>
              <a:ext cx="1312797" cy="936853"/>
            </a:xfrm>
            <a:custGeom>
              <a:avLst/>
              <a:gdLst/>
              <a:ahLst/>
              <a:cxnLst/>
              <a:rect l="l" t="t" r="r" b="b"/>
              <a:pathLst>
                <a:path w="29923" h="21354" extrusionOk="0">
                  <a:moveTo>
                    <a:pt x="57" y="0"/>
                  </a:moveTo>
                  <a:cubicBezTo>
                    <a:pt x="57" y="0"/>
                    <a:pt x="53" y="36"/>
                    <a:pt x="53" y="105"/>
                  </a:cubicBezTo>
                  <a:cubicBezTo>
                    <a:pt x="48" y="180"/>
                    <a:pt x="48" y="285"/>
                    <a:pt x="48" y="420"/>
                  </a:cubicBezTo>
                  <a:cubicBezTo>
                    <a:pt x="44" y="700"/>
                    <a:pt x="39" y="1102"/>
                    <a:pt x="35" y="1626"/>
                  </a:cubicBezTo>
                  <a:cubicBezTo>
                    <a:pt x="31" y="2680"/>
                    <a:pt x="26" y="4209"/>
                    <a:pt x="18" y="6110"/>
                  </a:cubicBezTo>
                  <a:cubicBezTo>
                    <a:pt x="13" y="9925"/>
                    <a:pt x="9" y="15248"/>
                    <a:pt x="0" y="21297"/>
                  </a:cubicBezTo>
                  <a:lnTo>
                    <a:pt x="0" y="21354"/>
                  </a:lnTo>
                  <a:lnTo>
                    <a:pt x="4344" y="21354"/>
                  </a:lnTo>
                  <a:cubicBezTo>
                    <a:pt x="11402" y="21344"/>
                    <a:pt x="17796" y="21340"/>
                    <a:pt x="22427" y="21336"/>
                  </a:cubicBezTo>
                  <a:cubicBezTo>
                    <a:pt x="24739" y="21327"/>
                    <a:pt x="26610" y="21323"/>
                    <a:pt x="27912" y="21318"/>
                  </a:cubicBezTo>
                  <a:cubicBezTo>
                    <a:pt x="28555" y="21314"/>
                    <a:pt x="29057" y="21310"/>
                    <a:pt x="29402" y="21305"/>
                  </a:cubicBezTo>
                  <a:cubicBezTo>
                    <a:pt x="29569" y="21305"/>
                    <a:pt x="29695" y="21301"/>
                    <a:pt x="29787" y="21301"/>
                  </a:cubicBezTo>
                  <a:cubicBezTo>
                    <a:pt x="29874" y="21301"/>
                    <a:pt x="29922" y="21297"/>
                    <a:pt x="29922" y="21297"/>
                  </a:cubicBezTo>
                  <a:cubicBezTo>
                    <a:pt x="29922" y="21297"/>
                    <a:pt x="29874" y="21292"/>
                    <a:pt x="29787" y="21287"/>
                  </a:cubicBezTo>
                  <a:cubicBezTo>
                    <a:pt x="29695" y="21287"/>
                    <a:pt x="29569" y="21283"/>
                    <a:pt x="29402" y="21283"/>
                  </a:cubicBezTo>
                  <a:cubicBezTo>
                    <a:pt x="29057" y="21279"/>
                    <a:pt x="28555" y="21275"/>
                    <a:pt x="27912" y="21271"/>
                  </a:cubicBezTo>
                  <a:cubicBezTo>
                    <a:pt x="26610" y="21265"/>
                    <a:pt x="24739" y="21261"/>
                    <a:pt x="22427" y="21253"/>
                  </a:cubicBezTo>
                  <a:cubicBezTo>
                    <a:pt x="17796" y="21249"/>
                    <a:pt x="11402" y="21244"/>
                    <a:pt x="4344" y="21235"/>
                  </a:cubicBezTo>
                  <a:lnTo>
                    <a:pt x="113" y="21235"/>
                  </a:lnTo>
                  <a:cubicBezTo>
                    <a:pt x="105" y="15212"/>
                    <a:pt x="101" y="9912"/>
                    <a:pt x="97" y="6110"/>
                  </a:cubicBezTo>
                  <a:cubicBezTo>
                    <a:pt x="87" y="4209"/>
                    <a:pt x="83" y="2680"/>
                    <a:pt x="79" y="1626"/>
                  </a:cubicBezTo>
                  <a:cubicBezTo>
                    <a:pt x="75" y="1102"/>
                    <a:pt x="70" y="700"/>
                    <a:pt x="65" y="420"/>
                  </a:cubicBezTo>
                  <a:cubicBezTo>
                    <a:pt x="65" y="285"/>
                    <a:pt x="61" y="180"/>
                    <a:pt x="61" y="105"/>
                  </a:cubicBezTo>
                  <a:cubicBezTo>
                    <a:pt x="61" y="36"/>
                    <a:pt x="57" y="0"/>
                    <a:pt x="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5"/>
            <p:cNvSpPr/>
            <p:nvPr/>
          </p:nvSpPr>
          <p:spPr>
            <a:xfrm>
              <a:off x="6267425" y="3272494"/>
              <a:ext cx="1244945" cy="5177"/>
            </a:xfrm>
            <a:custGeom>
              <a:avLst/>
              <a:gdLst/>
              <a:ahLst/>
              <a:cxnLst/>
              <a:rect l="l" t="t" r="r" b="b"/>
              <a:pathLst>
                <a:path w="29018" h="118" extrusionOk="0">
                  <a:moveTo>
                    <a:pt x="14509" y="0"/>
                  </a:moveTo>
                  <a:cubicBezTo>
                    <a:pt x="6494" y="0"/>
                    <a:pt x="0" y="27"/>
                    <a:pt x="0" y="57"/>
                  </a:cubicBezTo>
                  <a:cubicBezTo>
                    <a:pt x="0" y="92"/>
                    <a:pt x="6494" y="118"/>
                    <a:pt x="14509" y="118"/>
                  </a:cubicBezTo>
                  <a:cubicBezTo>
                    <a:pt x="22519" y="118"/>
                    <a:pt x="29017" y="92"/>
                    <a:pt x="29017" y="57"/>
                  </a:cubicBezTo>
                  <a:cubicBezTo>
                    <a:pt x="29017" y="27"/>
                    <a:pt x="22519" y="0"/>
                    <a:pt x="145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5"/>
            <p:cNvSpPr/>
            <p:nvPr/>
          </p:nvSpPr>
          <p:spPr>
            <a:xfrm>
              <a:off x="6267425" y="307669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8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8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5"/>
            <p:cNvSpPr/>
            <p:nvPr/>
          </p:nvSpPr>
          <p:spPr>
            <a:xfrm>
              <a:off x="6267425" y="287997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9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9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5"/>
            <p:cNvSpPr/>
            <p:nvPr/>
          </p:nvSpPr>
          <p:spPr>
            <a:xfrm>
              <a:off x="6267425" y="3468249"/>
              <a:ext cx="1244945" cy="5001"/>
            </a:xfrm>
            <a:custGeom>
              <a:avLst/>
              <a:gdLst/>
              <a:ahLst/>
              <a:cxnLst/>
              <a:rect l="l" t="t" r="r" b="b"/>
              <a:pathLst>
                <a:path w="29018" h="114" extrusionOk="0">
                  <a:moveTo>
                    <a:pt x="14509" y="0"/>
                  </a:moveTo>
                  <a:cubicBezTo>
                    <a:pt x="6494" y="0"/>
                    <a:pt x="0" y="26"/>
                    <a:pt x="0" y="57"/>
                  </a:cubicBezTo>
                  <a:cubicBezTo>
                    <a:pt x="0" y="87"/>
                    <a:pt x="6494" y="113"/>
                    <a:pt x="14509" y="113"/>
                  </a:cubicBezTo>
                  <a:cubicBezTo>
                    <a:pt x="22519" y="113"/>
                    <a:pt x="29017" y="87"/>
                    <a:pt x="29017" y="57"/>
                  </a:cubicBezTo>
                  <a:cubicBezTo>
                    <a:pt x="29017" y="26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5"/>
            <p:cNvSpPr/>
            <p:nvPr/>
          </p:nvSpPr>
          <p:spPr>
            <a:xfrm>
              <a:off x="6265284" y="2766699"/>
              <a:ext cx="1244926" cy="877801"/>
            </a:xfrm>
            <a:custGeom>
              <a:avLst/>
              <a:gdLst/>
              <a:ahLst/>
              <a:cxnLst/>
              <a:rect l="l" t="t" r="r" b="b"/>
              <a:pathLst>
                <a:path w="28376" h="20008" extrusionOk="0">
                  <a:moveTo>
                    <a:pt x="18153" y="1"/>
                  </a:moveTo>
                  <a:lnTo>
                    <a:pt x="14714" y="6534"/>
                  </a:lnTo>
                  <a:lnTo>
                    <a:pt x="12425" y="4668"/>
                  </a:lnTo>
                  <a:lnTo>
                    <a:pt x="9605" y="9593"/>
                  </a:lnTo>
                  <a:lnTo>
                    <a:pt x="7578" y="8164"/>
                  </a:lnTo>
                  <a:lnTo>
                    <a:pt x="4143" y="13504"/>
                  </a:lnTo>
                  <a:lnTo>
                    <a:pt x="2469" y="12220"/>
                  </a:lnTo>
                  <a:lnTo>
                    <a:pt x="0" y="16048"/>
                  </a:lnTo>
                  <a:lnTo>
                    <a:pt x="0" y="20007"/>
                  </a:lnTo>
                  <a:lnTo>
                    <a:pt x="28375" y="20007"/>
                  </a:lnTo>
                  <a:lnTo>
                    <a:pt x="28375" y="2641"/>
                  </a:lnTo>
                  <a:lnTo>
                    <a:pt x="24849" y="3649"/>
                  </a:lnTo>
                  <a:lnTo>
                    <a:pt x="21855" y="7303"/>
                  </a:lnTo>
                  <a:lnTo>
                    <a:pt x="181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5"/>
            <p:cNvSpPr/>
            <p:nvPr/>
          </p:nvSpPr>
          <p:spPr>
            <a:xfrm>
              <a:off x="6265284" y="2819433"/>
              <a:ext cx="1260062" cy="709243"/>
            </a:xfrm>
            <a:custGeom>
              <a:avLst/>
              <a:gdLst/>
              <a:ahLst/>
              <a:cxnLst/>
              <a:rect l="l" t="t" r="r" b="b"/>
              <a:pathLst>
                <a:path w="28721" h="16166" extrusionOk="0">
                  <a:moveTo>
                    <a:pt x="25041" y="1"/>
                  </a:moveTo>
                  <a:lnTo>
                    <a:pt x="25027" y="13"/>
                  </a:lnTo>
                  <a:cubicBezTo>
                    <a:pt x="24240" y="1036"/>
                    <a:pt x="23252" y="2306"/>
                    <a:pt x="22122" y="3767"/>
                  </a:cubicBezTo>
                  <a:lnTo>
                    <a:pt x="22122" y="3767"/>
                  </a:lnTo>
                  <a:cubicBezTo>
                    <a:pt x="20021" y="3763"/>
                    <a:pt x="17561" y="3759"/>
                    <a:pt x="14889" y="3759"/>
                  </a:cubicBezTo>
                  <a:lnTo>
                    <a:pt x="14859" y="3759"/>
                  </a:lnTo>
                  <a:lnTo>
                    <a:pt x="14841" y="3785"/>
                  </a:lnTo>
                  <a:cubicBezTo>
                    <a:pt x="13884" y="5376"/>
                    <a:pt x="12853" y="7089"/>
                    <a:pt x="11786" y="8863"/>
                  </a:cubicBezTo>
                  <a:cubicBezTo>
                    <a:pt x="10766" y="10563"/>
                    <a:pt x="9777" y="12212"/>
                    <a:pt x="8840" y="13769"/>
                  </a:cubicBezTo>
                  <a:lnTo>
                    <a:pt x="8840" y="13769"/>
                  </a:lnTo>
                  <a:cubicBezTo>
                    <a:pt x="7421" y="11828"/>
                    <a:pt x="6105" y="10033"/>
                    <a:pt x="4942" y="8444"/>
                  </a:cubicBezTo>
                  <a:lnTo>
                    <a:pt x="4903" y="8387"/>
                  </a:lnTo>
                  <a:lnTo>
                    <a:pt x="4864" y="8444"/>
                  </a:lnTo>
                  <a:cubicBezTo>
                    <a:pt x="3387" y="10782"/>
                    <a:pt x="2168" y="12704"/>
                    <a:pt x="1315" y="14055"/>
                  </a:cubicBezTo>
                  <a:cubicBezTo>
                    <a:pt x="896" y="14723"/>
                    <a:pt x="563" y="15247"/>
                    <a:pt x="337" y="15610"/>
                  </a:cubicBezTo>
                  <a:cubicBezTo>
                    <a:pt x="228" y="15790"/>
                    <a:pt x="144" y="15925"/>
                    <a:pt x="83" y="16022"/>
                  </a:cubicBezTo>
                  <a:cubicBezTo>
                    <a:pt x="26" y="16117"/>
                    <a:pt x="0" y="16165"/>
                    <a:pt x="0" y="16165"/>
                  </a:cubicBezTo>
                  <a:cubicBezTo>
                    <a:pt x="0" y="16165"/>
                    <a:pt x="35" y="16122"/>
                    <a:pt x="97" y="16030"/>
                  </a:cubicBezTo>
                  <a:cubicBezTo>
                    <a:pt x="158" y="15933"/>
                    <a:pt x="245" y="15798"/>
                    <a:pt x="359" y="15628"/>
                  </a:cubicBezTo>
                  <a:cubicBezTo>
                    <a:pt x="595" y="15265"/>
                    <a:pt x="931" y="14745"/>
                    <a:pt x="1359" y="14081"/>
                  </a:cubicBezTo>
                  <a:cubicBezTo>
                    <a:pt x="2213" y="12751"/>
                    <a:pt x="3432" y="10853"/>
                    <a:pt x="4909" y="8556"/>
                  </a:cubicBezTo>
                  <a:lnTo>
                    <a:pt x="4909" y="8556"/>
                  </a:lnTo>
                  <a:cubicBezTo>
                    <a:pt x="6070" y="10150"/>
                    <a:pt x="7380" y="11954"/>
                    <a:pt x="8797" y="13902"/>
                  </a:cubicBezTo>
                  <a:lnTo>
                    <a:pt x="8849" y="13972"/>
                  </a:lnTo>
                  <a:lnTo>
                    <a:pt x="8893" y="13898"/>
                  </a:lnTo>
                  <a:cubicBezTo>
                    <a:pt x="9841" y="12320"/>
                    <a:pt x="10847" y="10650"/>
                    <a:pt x="11887" y="8920"/>
                  </a:cubicBezTo>
                  <a:cubicBezTo>
                    <a:pt x="12947" y="7155"/>
                    <a:pt x="13973" y="5451"/>
                    <a:pt x="14922" y="3868"/>
                  </a:cubicBezTo>
                  <a:lnTo>
                    <a:pt x="14922" y="3868"/>
                  </a:lnTo>
                  <a:cubicBezTo>
                    <a:pt x="17592" y="3863"/>
                    <a:pt x="20050" y="3863"/>
                    <a:pt x="22148" y="3859"/>
                  </a:cubicBezTo>
                  <a:lnTo>
                    <a:pt x="22169" y="3859"/>
                  </a:lnTo>
                  <a:lnTo>
                    <a:pt x="22183" y="3841"/>
                  </a:lnTo>
                  <a:cubicBezTo>
                    <a:pt x="23306" y="2371"/>
                    <a:pt x="24285" y="1094"/>
                    <a:pt x="25070" y="65"/>
                  </a:cubicBezTo>
                  <a:lnTo>
                    <a:pt x="25070" y="65"/>
                  </a:lnTo>
                  <a:cubicBezTo>
                    <a:pt x="26221" y="57"/>
                    <a:pt x="27133" y="53"/>
                    <a:pt x="27760" y="49"/>
                  </a:cubicBezTo>
                  <a:cubicBezTo>
                    <a:pt x="28069" y="49"/>
                    <a:pt x="28310" y="44"/>
                    <a:pt x="28476" y="44"/>
                  </a:cubicBezTo>
                  <a:cubicBezTo>
                    <a:pt x="28555" y="39"/>
                    <a:pt x="28611" y="39"/>
                    <a:pt x="28660" y="39"/>
                  </a:cubicBezTo>
                  <a:cubicBezTo>
                    <a:pt x="28698" y="35"/>
                    <a:pt x="28720" y="35"/>
                    <a:pt x="28720" y="35"/>
                  </a:cubicBezTo>
                  <a:cubicBezTo>
                    <a:pt x="28720" y="31"/>
                    <a:pt x="28698" y="31"/>
                    <a:pt x="28660" y="31"/>
                  </a:cubicBezTo>
                  <a:cubicBezTo>
                    <a:pt x="28611" y="27"/>
                    <a:pt x="28555" y="27"/>
                    <a:pt x="28476" y="27"/>
                  </a:cubicBezTo>
                  <a:cubicBezTo>
                    <a:pt x="28310" y="23"/>
                    <a:pt x="28069" y="17"/>
                    <a:pt x="27760" y="17"/>
                  </a:cubicBezTo>
                  <a:cubicBezTo>
                    <a:pt x="27130" y="13"/>
                    <a:pt x="26213" y="9"/>
                    <a:pt x="250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5"/>
            <p:cNvSpPr/>
            <p:nvPr/>
          </p:nvSpPr>
          <p:spPr>
            <a:xfrm>
              <a:off x="6508159" y="3234899"/>
              <a:ext cx="24569" cy="23603"/>
            </a:xfrm>
            <a:custGeom>
              <a:avLst/>
              <a:gdLst/>
              <a:ahLst/>
              <a:cxnLst/>
              <a:rect l="l" t="t" r="r" b="b"/>
              <a:pathLst>
                <a:path w="560" h="538" extrusionOk="0">
                  <a:moveTo>
                    <a:pt x="281" y="1"/>
                  </a:moveTo>
                  <a:cubicBezTo>
                    <a:pt x="128" y="1"/>
                    <a:pt x="1" y="123"/>
                    <a:pt x="1" y="271"/>
                  </a:cubicBezTo>
                  <a:cubicBezTo>
                    <a:pt x="1" y="416"/>
                    <a:pt x="128" y="538"/>
                    <a:pt x="281" y="538"/>
                  </a:cubicBezTo>
                  <a:cubicBezTo>
                    <a:pt x="434" y="538"/>
                    <a:pt x="560" y="416"/>
                    <a:pt x="560" y="271"/>
                  </a:cubicBezTo>
                  <a:cubicBezTo>
                    <a:pt x="560" y="123"/>
                    <a:pt x="4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5"/>
            <p:cNvSpPr/>
            <p:nvPr/>
          </p:nvSpPr>
          <p:spPr>
            <a:xfrm>
              <a:off x="6239970" y="3886175"/>
              <a:ext cx="157985" cy="152281"/>
            </a:xfrm>
            <a:custGeom>
              <a:avLst/>
              <a:gdLst/>
              <a:ahLst/>
              <a:cxnLst/>
              <a:rect l="l" t="t" r="r" b="b"/>
              <a:pathLst>
                <a:path w="3601" h="3471" extrusionOk="0">
                  <a:moveTo>
                    <a:pt x="1801" y="1"/>
                  </a:moveTo>
                  <a:cubicBezTo>
                    <a:pt x="805" y="1"/>
                    <a:pt x="0" y="779"/>
                    <a:pt x="0" y="1735"/>
                  </a:cubicBezTo>
                  <a:cubicBezTo>
                    <a:pt x="0" y="2693"/>
                    <a:pt x="805" y="3470"/>
                    <a:pt x="1801" y="3470"/>
                  </a:cubicBezTo>
                  <a:cubicBezTo>
                    <a:pt x="2792" y="3470"/>
                    <a:pt x="3601" y="2693"/>
                    <a:pt x="3601" y="1735"/>
                  </a:cubicBezTo>
                  <a:cubicBezTo>
                    <a:pt x="3601" y="779"/>
                    <a:pt x="2792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5"/>
            <p:cNvSpPr/>
            <p:nvPr/>
          </p:nvSpPr>
          <p:spPr>
            <a:xfrm>
              <a:off x="6515090" y="3911314"/>
              <a:ext cx="927816" cy="28605"/>
            </a:xfrm>
            <a:custGeom>
              <a:avLst/>
              <a:gdLst/>
              <a:ahLst/>
              <a:cxnLst/>
              <a:rect l="l" t="t" r="r" b="b"/>
              <a:pathLst>
                <a:path w="2114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21148" y="652"/>
                  </a:lnTo>
                  <a:lnTo>
                    <a:pt x="21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5"/>
            <p:cNvSpPr/>
            <p:nvPr/>
          </p:nvSpPr>
          <p:spPr>
            <a:xfrm>
              <a:off x="6515090" y="3982430"/>
              <a:ext cx="385244" cy="28649"/>
            </a:xfrm>
            <a:custGeom>
              <a:avLst/>
              <a:gdLst/>
              <a:ahLst/>
              <a:cxnLst/>
              <a:rect l="l" t="t" r="r" b="b"/>
              <a:pathLst>
                <a:path w="8781" h="653" extrusionOk="0">
                  <a:moveTo>
                    <a:pt x="0" y="1"/>
                  </a:moveTo>
                  <a:lnTo>
                    <a:pt x="0" y="652"/>
                  </a:lnTo>
                  <a:lnTo>
                    <a:pt x="8780" y="652"/>
                  </a:lnTo>
                  <a:lnTo>
                    <a:pt x="87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55"/>
          <p:cNvGrpSpPr/>
          <p:nvPr/>
        </p:nvGrpSpPr>
        <p:grpSpPr>
          <a:xfrm>
            <a:off x="4583869" y="1664552"/>
            <a:ext cx="1154751" cy="525899"/>
            <a:chOff x="3940094" y="1807838"/>
            <a:chExt cx="1294564" cy="589573"/>
          </a:xfrm>
        </p:grpSpPr>
        <p:grpSp>
          <p:nvGrpSpPr>
            <p:cNvPr id="726" name="Google Shape;726;p55"/>
            <p:cNvGrpSpPr/>
            <p:nvPr/>
          </p:nvGrpSpPr>
          <p:grpSpPr>
            <a:xfrm>
              <a:off x="3940094" y="1807838"/>
              <a:ext cx="1294564" cy="589573"/>
              <a:chOff x="3543907" y="2562740"/>
              <a:chExt cx="1294564" cy="381675"/>
            </a:xfrm>
          </p:grpSpPr>
          <p:sp>
            <p:nvSpPr>
              <p:cNvPr id="727" name="Google Shape;727;p55"/>
              <p:cNvSpPr/>
              <p:nvPr/>
            </p:nvSpPr>
            <p:spPr>
              <a:xfrm>
                <a:off x="3597011" y="2562740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55"/>
              <p:cNvSpPr/>
              <p:nvPr/>
            </p:nvSpPr>
            <p:spPr>
              <a:xfrm>
                <a:off x="3543907" y="2596242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9" name="Google Shape;729;p55"/>
            <p:cNvSpPr/>
            <p:nvPr/>
          </p:nvSpPr>
          <p:spPr>
            <a:xfrm>
              <a:off x="4099654" y="1961924"/>
              <a:ext cx="114112" cy="114156"/>
            </a:xfrm>
            <a:custGeom>
              <a:avLst/>
              <a:gdLst/>
              <a:ahLst/>
              <a:cxnLst/>
              <a:rect l="l" t="t" r="r" b="b"/>
              <a:pathLst>
                <a:path w="2601" h="2602" extrusionOk="0">
                  <a:moveTo>
                    <a:pt x="1302" y="1"/>
                  </a:moveTo>
                  <a:cubicBezTo>
                    <a:pt x="582" y="1"/>
                    <a:pt x="1" y="582"/>
                    <a:pt x="1" y="1298"/>
                  </a:cubicBezTo>
                  <a:cubicBezTo>
                    <a:pt x="1" y="2020"/>
                    <a:pt x="582" y="2601"/>
                    <a:pt x="1302" y="2601"/>
                  </a:cubicBezTo>
                  <a:cubicBezTo>
                    <a:pt x="2020" y="2601"/>
                    <a:pt x="2601" y="2020"/>
                    <a:pt x="2601" y="1298"/>
                  </a:cubicBezTo>
                  <a:cubicBezTo>
                    <a:pt x="2601" y="582"/>
                    <a:pt x="2020" y="1"/>
                    <a:pt x="1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5"/>
            <p:cNvSpPr/>
            <p:nvPr/>
          </p:nvSpPr>
          <p:spPr>
            <a:xfrm>
              <a:off x="4270842" y="1979561"/>
              <a:ext cx="397704" cy="22112"/>
            </a:xfrm>
            <a:custGeom>
              <a:avLst/>
              <a:gdLst/>
              <a:ahLst/>
              <a:cxnLst/>
              <a:rect l="l" t="t" r="r" b="b"/>
              <a:pathLst>
                <a:path w="9065" h="504" extrusionOk="0">
                  <a:moveTo>
                    <a:pt x="0" y="1"/>
                  </a:moveTo>
                  <a:lnTo>
                    <a:pt x="0" y="503"/>
                  </a:lnTo>
                  <a:lnTo>
                    <a:pt x="9064" y="503"/>
                  </a:lnTo>
                  <a:lnTo>
                    <a:pt x="90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5"/>
            <p:cNvSpPr/>
            <p:nvPr/>
          </p:nvSpPr>
          <p:spPr>
            <a:xfrm>
              <a:off x="4270842" y="2029574"/>
              <a:ext cx="773516" cy="22331"/>
            </a:xfrm>
            <a:custGeom>
              <a:avLst/>
              <a:gdLst/>
              <a:ahLst/>
              <a:cxnLst/>
              <a:rect l="l" t="t" r="r" b="b"/>
              <a:pathLst>
                <a:path w="17631" h="509" extrusionOk="0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5"/>
            <p:cNvSpPr/>
            <p:nvPr/>
          </p:nvSpPr>
          <p:spPr>
            <a:xfrm>
              <a:off x="4099654" y="2137367"/>
              <a:ext cx="114112" cy="114112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302" y="0"/>
                  </a:moveTo>
                  <a:cubicBezTo>
                    <a:pt x="582" y="0"/>
                    <a:pt x="1" y="581"/>
                    <a:pt x="1" y="1299"/>
                  </a:cubicBezTo>
                  <a:cubicBezTo>
                    <a:pt x="1" y="2019"/>
                    <a:pt x="582" y="2600"/>
                    <a:pt x="1302" y="2600"/>
                  </a:cubicBezTo>
                  <a:cubicBezTo>
                    <a:pt x="2020" y="2600"/>
                    <a:pt x="2601" y="2019"/>
                    <a:pt x="2601" y="1299"/>
                  </a:cubicBezTo>
                  <a:cubicBezTo>
                    <a:pt x="2601" y="581"/>
                    <a:pt x="2020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5"/>
            <p:cNvSpPr/>
            <p:nvPr/>
          </p:nvSpPr>
          <p:spPr>
            <a:xfrm>
              <a:off x="4270842" y="2154960"/>
              <a:ext cx="203086" cy="22156"/>
            </a:xfrm>
            <a:custGeom>
              <a:avLst/>
              <a:gdLst/>
              <a:ahLst/>
              <a:cxnLst/>
              <a:rect l="l" t="t" r="r" b="b"/>
              <a:pathLst>
                <a:path w="4629" h="505" extrusionOk="0">
                  <a:moveTo>
                    <a:pt x="0" y="1"/>
                  </a:moveTo>
                  <a:lnTo>
                    <a:pt x="0" y="504"/>
                  </a:lnTo>
                  <a:lnTo>
                    <a:pt x="4629" y="504"/>
                  </a:lnTo>
                  <a:lnTo>
                    <a:pt x="46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5"/>
            <p:cNvSpPr/>
            <p:nvPr/>
          </p:nvSpPr>
          <p:spPr>
            <a:xfrm>
              <a:off x="4270842" y="2205018"/>
              <a:ext cx="773516" cy="22287"/>
            </a:xfrm>
            <a:custGeom>
              <a:avLst/>
              <a:gdLst/>
              <a:ahLst/>
              <a:cxnLst/>
              <a:rect l="l" t="t" r="r" b="b"/>
              <a:pathLst>
                <a:path w="17631" h="508" extrusionOk="0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" name="Google Shape;735;p55"/>
          <p:cNvGrpSpPr/>
          <p:nvPr/>
        </p:nvGrpSpPr>
        <p:grpSpPr>
          <a:xfrm>
            <a:off x="6594284" y="1353749"/>
            <a:ext cx="808158" cy="121903"/>
            <a:chOff x="5966342" y="1378202"/>
            <a:chExt cx="906007" cy="136663"/>
          </a:xfrm>
        </p:grpSpPr>
        <p:sp>
          <p:nvSpPr>
            <p:cNvPr id="736" name="Google Shape;736;p55"/>
            <p:cNvSpPr/>
            <p:nvPr/>
          </p:nvSpPr>
          <p:spPr>
            <a:xfrm>
              <a:off x="5966342" y="1378202"/>
              <a:ext cx="153861" cy="136663"/>
            </a:xfrm>
            <a:custGeom>
              <a:avLst/>
              <a:gdLst/>
              <a:ahLst/>
              <a:cxnLst/>
              <a:rect l="l" t="t" r="r" b="b"/>
              <a:pathLst>
                <a:path w="3507" h="3115" extrusionOk="0">
                  <a:moveTo>
                    <a:pt x="1755" y="0"/>
                  </a:moveTo>
                  <a:cubicBezTo>
                    <a:pt x="1298" y="0"/>
                    <a:pt x="846" y="200"/>
                    <a:pt x="539" y="582"/>
                  </a:cubicBezTo>
                  <a:cubicBezTo>
                    <a:pt x="1" y="1255"/>
                    <a:pt x="110" y="2234"/>
                    <a:pt x="779" y="2772"/>
                  </a:cubicBezTo>
                  <a:cubicBezTo>
                    <a:pt x="1068" y="3002"/>
                    <a:pt x="1412" y="3115"/>
                    <a:pt x="1754" y="3115"/>
                  </a:cubicBezTo>
                  <a:cubicBezTo>
                    <a:pt x="2210" y="3115"/>
                    <a:pt x="2661" y="2915"/>
                    <a:pt x="2968" y="2531"/>
                  </a:cubicBezTo>
                  <a:cubicBezTo>
                    <a:pt x="3506" y="1863"/>
                    <a:pt x="3401" y="879"/>
                    <a:pt x="2728" y="342"/>
                  </a:cubicBezTo>
                  <a:cubicBezTo>
                    <a:pt x="2440" y="112"/>
                    <a:pt x="2096" y="0"/>
                    <a:pt x="1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5"/>
            <p:cNvSpPr/>
            <p:nvPr/>
          </p:nvSpPr>
          <p:spPr>
            <a:xfrm>
              <a:off x="6003940" y="1423214"/>
              <a:ext cx="78839" cy="50146"/>
            </a:xfrm>
            <a:custGeom>
              <a:avLst/>
              <a:gdLst/>
              <a:ahLst/>
              <a:cxnLst/>
              <a:rect l="l" t="t" r="r" b="b"/>
              <a:pathLst>
                <a:path w="1797" h="1143" extrusionOk="0">
                  <a:moveTo>
                    <a:pt x="1767" y="1"/>
                  </a:moveTo>
                  <a:cubicBezTo>
                    <a:pt x="1725" y="1"/>
                    <a:pt x="1324" y="360"/>
                    <a:pt x="853" y="819"/>
                  </a:cubicBezTo>
                  <a:cubicBezTo>
                    <a:pt x="797" y="875"/>
                    <a:pt x="741" y="928"/>
                    <a:pt x="686" y="981"/>
                  </a:cubicBezTo>
                  <a:lnTo>
                    <a:pt x="686" y="981"/>
                  </a:lnTo>
                  <a:cubicBezTo>
                    <a:pt x="336" y="636"/>
                    <a:pt x="62" y="394"/>
                    <a:pt x="26" y="394"/>
                  </a:cubicBezTo>
                  <a:cubicBezTo>
                    <a:pt x="25" y="394"/>
                    <a:pt x="24" y="394"/>
                    <a:pt x="23" y="395"/>
                  </a:cubicBezTo>
                  <a:cubicBezTo>
                    <a:pt x="1" y="413"/>
                    <a:pt x="267" y="714"/>
                    <a:pt x="647" y="1099"/>
                  </a:cubicBezTo>
                  <a:lnTo>
                    <a:pt x="687" y="1143"/>
                  </a:lnTo>
                  <a:lnTo>
                    <a:pt x="726" y="1103"/>
                  </a:lnTo>
                  <a:cubicBezTo>
                    <a:pt x="796" y="1038"/>
                    <a:pt x="862" y="972"/>
                    <a:pt x="931" y="902"/>
                  </a:cubicBezTo>
                  <a:cubicBezTo>
                    <a:pt x="1421" y="430"/>
                    <a:pt x="1796" y="28"/>
                    <a:pt x="1770" y="2"/>
                  </a:cubicBezTo>
                  <a:cubicBezTo>
                    <a:pt x="1770" y="1"/>
                    <a:pt x="1769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5"/>
            <p:cNvSpPr/>
            <p:nvPr/>
          </p:nvSpPr>
          <p:spPr>
            <a:xfrm>
              <a:off x="6235364" y="1411237"/>
              <a:ext cx="636985" cy="5177"/>
            </a:xfrm>
            <a:custGeom>
              <a:avLst/>
              <a:gdLst/>
              <a:ahLst/>
              <a:cxnLst/>
              <a:rect l="l" t="t" r="r" b="b"/>
              <a:pathLst>
                <a:path w="14519" h="118" extrusionOk="0">
                  <a:moveTo>
                    <a:pt x="7259" y="0"/>
                  </a:moveTo>
                  <a:cubicBezTo>
                    <a:pt x="3252" y="0"/>
                    <a:pt x="0" y="26"/>
                    <a:pt x="0" y="61"/>
                  </a:cubicBezTo>
                  <a:cubicBezTo>
                    <a:pt x="0" y="91"/>
                    <a:pt x="3252" y="117"/>
                    <a:pt x="7259" y="117"/>
                  </a:cubicBezTo>
                  <a:cubicBezTo>
                    <a:pt x="11267" y="117"/>
                    <a:pt x="14518" y="91"/>
                    <a:pt x="14518" y="61"/>
                  </a:cubicBezTo>
                  <a:cubicBezTo>
                    <a:pt x="14518" y="26"/>
                    <a:pt x="11267" y="0"/>
                    <a:pt x="7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5"/>
            <p:cNvSpPr/>
            <p:nvPr/>
          </p:nvSpPr>
          <p:spPr>
            <a:xfrm>
              <a:off x="6242822" y="1473535"/>
              <a:ext cx="368178" cy="5001"/>
            </a:xfrm>
            <a:custGeom>
              <a:avLst/>
              <a:gdLst/>
              <a:ahLst/>
              <a:cxnLst/>
              <a:rect l="l" t="t" r="r" b="b"/>
              <a:pathLst>
                <a:path w="8392" h="114" extrusionOk="0">
                  <a:moveTo>
                    <a:pt x="4196" y="0"/>
                  </a:moveTo>
                  <a:cubicBezTo>
                    <a:pt x="1880" y="0"/>
                    <a:pt x="0" y="22"/>
                    <a:pt x="0" y="57"/>
                  </a:cubicBezTo>
                  <a:cubicBezTo>
                    <a:pt x="0" y="87"/>
                    <a:pt x="1880" y="113"/>
                    <a:pt x="4196" y="113"/>
                  </a:cubicBezTo>
                  <a:cubicBezTo>
                    <a:pt x="6513" y="113"/>
                    <a:pt x="8391" y="87"/>
                    <a:pt x="8391" y="57"/>
                  </a:cubicBezTo>
                  <a:cubicBezTo>
                    <a:pt x="8391" y="22"/>
                    <a:pt x="6513" y="0"/>
                    <a:pt x="4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55"/>
          <p:cNvGrpSpPr/>
          <p:nvPr/>
        </p:nvGrpSpPr>
        <p:grpSpPr>
          <a:xfrm>
            <a:off x="8242829" y="2588040"/>
            <a:ext cx="443156" cy="421554"/>
            <a:chOff x="7814487" y="2708836"/>
            <a:chExt cx="496812" cy="472595"/>
          </a:xfrm>
        </p:grpSpPr>
        <p:sp>
          <p:nvSpPr>
            <p:cNvPr id="741" name="Google Shape;741;p55"/>
            <p:cNvSpPr/>
            <p:nvPr/>
          </p:nvSpPr>
          <p:spPr>
            <a:xfrm>
              <a:off x="7814487" y="2708836"/>
              <a:ext cx="496812" cy="472595"/>
            </a:xfrm>
            <a:custGeom>
              <a:avLst/>
              <a:gdLst/>
              <a:ahLst/>
              <a:cxnLst/>
              <a:rect l="l" t="t" r="r" b="b"/>
              <a:pathLst>
                <a:path w="11324" h="10772" extrusionOk="0">
                  <a:moveTo>
                    <a:pt x="5922" y="1"/>
                  </a:moveTo>
                  <a:cubicBezTo>
                    <a:pt x="5106" y="1"/>
                    <a:pt x="4261" y="192"/>
                    <a:pt x="3483" y="573"/>
                  </a:cubicBezTo>
                  <a:cubicBezTo>
                    <a:pt x="2399" y="1115"/>
                    <a:pt x="1473" y="2063"/>
                    <a:pt x="957" y="3243"/>
                  </a:cubicBezTo>
                  <a:cubicBezTo>
                    <a:pt x="555" y="4152"/>
                    <a:pt x="442" y="5153"/>
                    <a:pt x="555" y="6088"/>
                  </a:cubicBezTo>
                  <a:cubicBezTo>
                    <a:pt x="621" y="6556"/>
                    <a:pt x="743" y="7006"/>
                    <a:pt x="910" y="7430"/>
                  </a:cubicBezTo>
                  <a:cubicBezTo>
                    <a:pt x="1077" y="7838"/>
                    <a:pt x="1295" y="8215"/>
                    <a:pt x="1542" y="8563"/>
                  </a:cubicBezTo>
                  <a:lnTo>
                    <a:pt x="1542" y="8563"/>
                  </a:lnTo>
                  <a:cubicBezTo>
                    <a:pt x="1044" y="9137"/>
                    <a:pt x="560" y="9694"/>
                    <a:pt x="101" y="10223"/>
                  </a:cubicBezTo>
                  <a:lnTo>
                    <a:pt x="0" y="10336"/>
                  </a:lnTo>
                  <a:lnTo>
                    <a:pt x="0" y="10336"/>
                  </a:lnTo>
                  <a:lnTo>
                    <a:pt x="153" y="10306"/>
                  </a:lnTo>
                  <a:cubicBezTo>
                    <a:pt x="1085" y="10128"/>
                    <a:pt x="1978" y="9954"/>
                    <a:pt x="2797" y="9798"/>
                  </a:cubicBezTo>
                  <a:lnTo>
                    <a:pt x="2797" y="9798"/>
                  </a:lnTo>
                  <a:cubicBezTo>
                    <a:pt x="3776" y="10473"/>
                    <a:pt x="4868" y="10768"/>
                    <a:pt x="5822" y="10768"/>
                  </a:cubicBezTo>
                  <a:cubicBezTo>
                    <a:pt x="5831" y="10768"/>
                    <a:pt x="5839" y="10768"/>
                    <a:pt x="5847" y="10768"/>
                  </a:cubicBezTo>
                  <a:cubicBezTo>
                    <a:pt x="5892" y="10770"/>
                    <a:pt x="5938" y="10771"/>
                    <a:pt x="5984" y="10771"/>
                  </a:cubicBezTo>
                  <a:cubicBezTo>
                    <a:pt x="6057" y="10771"/>
                    <a:pt x="6131" y="10768"/>
                    <a:pt x="6201" y="10760"/>
                  </a:cubicBezTo>
                  <a:cubicBezTo>
                    <a:pt x="6319" y="10751"/>
                    <a:pt x="6433" y="10747"/>
                    <a:pt x="6547" y="10734"/>
                  </a:cubicBezTo>
                  <a:cubicBezTo>
                    <a:pt x="6769" y="10695"/>
                    <a:pt x="6983" y="10673"/>
                    <a:pt x="7185" y="10611"/>
                  </a:cubicBezTo>
                  <a:cubicBezTo>
                    <a:pt x="7285" y="10585"/>
                    <a:pt x="7386" y="10558"/>
                    <a:pt x="7481" y="10532"/>
                  </a:cubicBezTo>
                  <a:cubicBezTo>
                    <a:pt x="7574" y="10498"/>
                    <a:pt x="7665" y="10467"/>
                    <a:pt x="7757" y="10432"/>
                  </a:cubicBezTo>
                  <a:cubicBezTo>
                    <a:pt x="7941" y="10375"/>
                    <a:pt x="8098" y="10288"/>
                    <a:pt x="8256" y="10217"/>
                  </a:cubicBezTo>
                  <a:cubicBezTo>
                    <a:pt x="8875" y="9912"/>
                    <a:pt x="9287" y="9558"/>
                    <a:pt x="9557" y="9313"/>
                  </a:cubicBezTo>
                  <a:cubicBezTo>
                    <a:pt x="9688" y="9186"/>
                    <a:pt x="9776" y="9077"/>
                    <a:pt x="9841" y="9011"/>
                  </a:cubicBezTo>
                  <a:cubicBezTo>
                    <a:pt x="9907" y="8942"/>
                    <a:pt x="9934" y="8902"/>
                    <a:pt x="9934" y="8902"/>
                  </a:cubicBezTo>
                  <a:lnTo>
                    <a:pt x="9934" y="8902"/>
                  </a:lnTo>
                  <a:cubicBezTo>
                    <a:pt x="9934" y="8902"/>
                    <a:pt x="9898" y="8933"/>
                    <a:pt x="9833" y="8999"/>
                  </a:cubicBezTo>
                  <a:cubicBezTo>
                    <a:pt x="9763" y="9064"/>
                    <a:pt x="9671" y="9169"/>
                    <a:pt x="9536" y="9291"/>
                  </a:cubicBezTo>
                  <a:cubicBezTo>
                    <a:pt x="9265" y="9527"/>
                    <a:pt x="8849" y="9872"/>
                    <a:pt x="8234" y="10170"/>
                  </a:cubicBezTo>
                  <a:cubicBezTo>
                    <a:pt x="8076" y="10240"/>
                    <a:pt x="7915" y="10322"/>
                    <a:pt x="7735" y="10375"/>
                  </a:cubicBezTo>
                  <a:cubicBezTo>
                    <a:pt x="7648" y="10406"/>
                    <a:pt x="7556" y="10441"/>
                    <a:pt x="7465" y="10471"/>
                  </a:cubicBezTo>
                  <a:cubicBezTo>
                    <a:pt x="7368" y="10498"/>
                    <a:pt x="7268" y="10520"/>
                    <a:pt x="7171" y="10546"/>
                  </a:cubicBezTo>
                  <a:cubicBezTo>
                    <a:pt x="6971" y="10602"/>
                    <a:pt x="6757" y="10624"/>
                    <a:pt x="6538" y="10663"/>
                  </a:cubicBezTo>
                  <a:cubicBezTo>
                    <a:pt x="6428" y="10673"/>
                    <a:pt x="6315" y="10677"/>
                    <a:pt x="6197" y="10685"/>
                  </a:cubicBezTo>
                  <a:cubicBezTo>
                    <a:pt x="6135" y="10693"/>
                    <a:pt x="6071" y="10696"/>
                    <a:pt x="6008" y="10696"/>
                  </a:cubicBezTo>
                  <a:cubicBezTo>
                    <a:pt x="5954" y="10696"/>
                    <a:pt x="5901" y="10694"/>
                    <a:pt x="5847" y="10689"/>
                  </a:cubicBezTo>
                  <a:cubicBezTo>
                    <a:pt x="4895" y="10689"/>
                    <a:pt x="3806" y="10388"/>
                    <a:pt x="2836" y="9707"/>
                  </a:cubicBezTo>
                  <a:lnTo>
                    <a:pt x="2818" y="9693"/>
                  </a:lnTo>
                  <a:lnTo>
                    <a:pt x="2802" y="9698"/>
                  </a:lnTo>
                  <a:cubicBezTo>
                    <a:pt x="2019" y="9847"/>
                    <a:pt x="1171" y="10008"/>
                    <a:pt x="281" y="10176"/>
                  </a:cubicBezTo>
                  <a:lnTo>
                    <a:pt x="281" y="10176"/>
                  </a:lnTo>
                  <a:cubicBezTo>
                    <a:pt x="720" y="9676"/>
                    <a:pt x="1181" y="9146"/>
                    <a:pt x="1652" y="8605"/>
                  </a:cubicBezTo>
                  <a:lnTo>
                    <a:pt x="1682" y="8571"/>
                  </a:lnTo>
                  <a:lnTo>
                    <a:pt x="1656" y="8535"/>
                  </a:lnTo>
                  <a:cubicBezTo>
                    <a:pt x="1408" y="8182"/>
                    <a:pt x="1184" y="7801"/>
                    <a:pt x="1014" y="7391"/>
                  </a:cubicBezTo>
                  <a:cubicBezTo>
                    <a:pt x="852" y="6971"/>
                    <a:pt x="734" y="6530"/>
                    <a:pt x="668" y="6070"/>
                  </a:cubicBezTo>
                  <a:cubicBezTo>
                    <a:pt x="559" y="5157"/>
                    <a:pt x="668" y="4178"/>
                    <a:pt x="1067" y="3291"/>
                  </a:cubicBezTo>
                  <a:cubicBezTo>
                    <a:pt x="1569" y="2137"/>
                    <a:pt x="2478" y="1207"/>
                    <a:pt x="3536" y="673"/>
                  </a:cubicBezTo>
                  <a:cubicBezTo>
                    <a:pt x="4296" y="301"/>
                    <a:pt x="5124" y="110"/>
                    <a:pt x="5925" y="110"/>
                  </a:cubicBezTo>
                  <a:cubicBezTo>
                    <a:pt x="6244" y="110"/>
                    <a:pt x="6558" y="140"/>
                    <a:pt x="6862" y="201"/>
                  </a:cubicBezTo>
                  <a:cubicBezTo>
                    <a:pt x="7394" y="302"/>
                    <a:pt x="7910" y="463"/>
                    <a:pt x="8360" y="713"/>
                  </a:cubicBezTo>
                  <a:cubicBezTo>
                    <a:pt x="8815" y="957"/>
                    <a:pt x="9230" y="1246"/>
                    <a:pt x="9575" y="1591"/>
                  </a:cubicBezTo>
                  <a:cubicBezTo>
                    <a:pt x="10287" y="2256"/>
                    <a:pt x="10733" y="3077"/>
                    <a:pt x="10973" y="3864"/>
                  </a:cubicBezTo>
                  <a:cubicBezTo>
                    <a:pt x="11223" y="4654"/>
                    <a:pt x="11253" y="5419"/>
                    <a:pt x="11170" y="6070"/>
                  </a:cubicBezTo>
                  <a:cubicBezTo>
                    <a:pt x="11096" y="6726"/>
                    <a:pt x="10894" y="7264"/>
                    <a:pt x="10702" y="7683"/>
                  </a:cubicBezTo>
                  <a:cubicBezTo>
                    <a:pt x="10650" y="7788"/>
                    <a:pt x="10602" y="7889"/>
                    <a:pt x="10559" y="7980"/>
                  </a:cubicBezTo>
                  <a:cubicBezTo>
                    <a:pt x="10511" y="8067"/>
                    <a:pt x="10454" y="8151"/>
                    <a:pt x="10410" y="8225"/>
                  </a:cubicBezTo>
                  <a:cubicBezTo>
                    <a:pt x="10318" y="8378"/>
                    <a:pt x="10235" y="8509"/>
                    <a:pt x="10156" y="8601"/>
                  </a:cubicBezTo>
                  <a:cubicBezTo>
                    <a:pt x="10087" y="8697"/>
                    <a:pt x="10029" y="8771"/>
                    <a:pt x="9990" y="8824"/>
                  </a:cubicBezTo>
                  <a:cubicBezTo>
                    <a:pt x="9950" y="8876"/>
                    <a:pt x="9934" y="8902"/>
                    <a:pt x="9934" y="8902"/>
                  </a:cubicBezTo>
                  <a:cubicBezTo>
                    <a:pt x="9938" y="8902"/>
                    <a:pt x="9960" y="8880"/>
                    <a:pt x="9999" y="8833"/>
                  </a:cubicBezTo>
                  <a:cubicBezTo>
                    <a:pt x="10043" y="8781"/>
                    <a:pt x="10099" y="8706"/>
                    <a:pt x="10174" y="8614"/>
                  </a:cubicBezTo>
                  <a:cubicBezTo>
                    <a:pt x="10257" y="8523"/>
                    <a:pt x="10344" y="8396"/>
                    <a:pt x="10436" y="8243"/>
                  </a:cubicBezTo>
                  <a:cubicBezTo>
                    <a:pt x="10484" y="8168"/>
                    <a:pt x="10541" y="8089"/>
                    <a:pt x="10593" y="7998"/>
                  </a:cubicBezTo>
                  <a:cubicBezTo>
                    <a:pt x="10642" y="7906"/>
                    <a:pt x="10690" y="7810"/>
                    <a:pt x="10742" y="7706"/>
                  </a:cubicBezTo>
                  <a:cubicBezTo>
                    <a:pt x="10943" y="7286"/>
                    <a:pt x="11152" y="6744"/>
                    <a:pt x="11235" y="6080"/>
                  </a:cubicBezTo>
                  <a:cubicBezTo>
                    <a:pt x="11323" y="5419"/>
                    <a:pt x="11297" y="4646"/>
                    <a:pt x="11057" y="3842"/>
                  </a:cubicBezTo>
                  <a:cubicBezTo>
                    <a:pt x="10816" y="3038"/>
                    <a:pt x="10362" y="2203"/>
                    <a:pt x="9645" y="1522"/>
                  </a:cubicBezTo>
                  <a:cubicBezTo>
                    <a:pt x="9295" y="1171"/>
                    <a:pt x="8871" y="870"/>
                    <a:pt x="8409" y="626"/>
                  </a:cubicBezTo>
                  <a:cubicBezTo>
                    <a:pt x="7949" y="368"/>
                    <a:pt x="7425" y="197"/>
                    <a:pt x="6878" y="92"/>
                  </a:cubicBezTo>
                  <a:cubicBezTo>
                    <a:pt x="6568" y="31"/>
                    <a:pt x="6247" y="1"/>
                    <a:pt x="5922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5"/>
            <p:cNvSpPr/>
            <p:nvPr/>
          </p:nvSpPr>
          <p:spPr>
            <a:xfrm>
              <a:off x="7997564" y="2870459"/>
              <a:ext cx="149956" cy="166277"/>
            </a:xfrm>
            <a:custGeom>
              <a:avLst/>
              <a:gdLst/>
              <a:ahLst/>
              <a:cxnLst/>
              <a:rect l="l" t="t" r="r" b="b"/>
              <a:pathLst>
                <a:path w="3418" h="3790" extrusionOk="0">
                  <a:moveTo>
                    <a:pt x="0" y="0"/>
                  </a:moveTo>
                  <a:lnTo>
                    <a:pt x="192" y="927"/>
                  </a:lnTo>
                  <a:lnTo>
                    <a:pt x="385" y="1858"/>
                  </a:lnTo>
                  <a:lnTo>
                    <a:pt x="874" y="1420"/>
                  </a:lnTo>
                  <a:lnTo>
                    <a:pt x="2981" y="3790"/>
                  </a:lnTo>
                  <a:lnTo>
                    <a:pt x="3418" y="3401"/>
                  </a:lnTo>
                  <a:lnTo>
                    <a:pt x="1312" y="1032"/>
                  </a:lnTo>
                  <a:lnTo>
                    <a:pt x="1801" y="595"/>
                  </a:lnTo>
                  <a:lnTo>
                    <a:pt x="900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" name="Google Shape;743;p55"/>
          <p:cNvGrpSpPr/>
          <p:nvPr/>
        </p:nvGrpSpPr>
        <p:grpSpPr>
          <a:xfrm>
            <a:off x="7973118" y="1401110"/>
            <a:ext cx="989878" cy="894522"/>
            <a:chOff x="7739700" y="1512500"/>
            <a:chExt cx="1109728" cy="1002828"/>
          </a:xfrm>
        </p:grpSpPr>
        <p:sp>
          <p:nvSpPr>
            <p:cNvPr id="744" name="Google Shape;744;p55"/>
            <p:cNvSpPr/>
            <p:nvPr/>
          </p:nvSpPr>
          <p:spPr>
            <a:xfrm>
              <a:off x="7739700" y="1512500"/>
              <a:ext cx="1109728" cy="1002828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5" name="Google Shape;745;p55"/>
            <p:cNvGrpSpPr/>
            <p:nvPr/>
          </p:nvGrpSpPr>
          <p:grpSpPr>
            <a:xfrm>
              <a:off x="7808309" y="1610467"/>
              <a:ext cx="966993" cy="714803"/>
              <a:chOff x="7183784" y="1476167"/>
              <a:chExt cx="966993" cy="714803"/>
            </a:xfrm>
          </p:grpSpPr>
          <p:sp>
            <p:nvSpPr>
              <p:cNvPr id="746" name="Google Shape;746;p55"/>
              <p:cNvSpPr/>
              <p:nvPr/>
            </p:nvSpPr>
            <p:spPr>
              <a:xfrm>
                <a:off x="7393754" y="1862327"/>
                <a:ext cx="21541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86" extrusionOk="0">
                    <a:moveTo>
                      <a:pt x="245" y="1"/>
                    </a:moveTo>
                    <a:cubicBezTo>
                      <a:pt x="110" y="1"/>
                      <a:pt x="1" y="110"/>
                      <a:pt x="1" y="241"/>
                    </a:cubicBezTo>
                    <a:cubicBezTo>
                      <a:pt x="1" y="376"/>
                      <a:pt x="110" y="485"/>
                      <a:pt x="245" y="485"/>
                    </a:cubicBezTo>
                    <a:cubicBezTo>
                      <a:pt x="380" y="485"/>
                      <a:pt x="491" y="376"/>
                      <a:pt x="491" y="241"/>
                    </a:cubicBezTo>
                    <a:cubicBezTo>
                      <a:pt x="491" y="110"/>
                      <a:pt x="380" y="1"/>
                      <a:pt x="2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55"/>
              <p:cNvSpPr/>
              <p:nvPr/>
            </p:nvSpPr>
            <p:spPr>
              <a:xfrm>
                <a:off x="7725074" y="1944762"/>
                <a:ext cx="58877" cy="216730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4940" extrusionOk="0">
                    <a:moveTo>
                      <a:pt x="0" y="0"/>
                    </a:moveTo>
                    <a:lnTo>
                      <a:pt x="0" y="4939"/>
                    </a:lnTo>
                    <a:lnTo>
                      <a:pt x="1342" y="493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55"/>
              <p:cNvSpPr/>
              <p:nvPr/>
            </p:nvSpPr>
            <p:spPr>
              <a:xfrm>
                <a:off x="7992132" y="1848727"/>
                <a:ext cx="59096" cy="31276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29" extrusionOk="0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55"/>
              <p:cNvSpPr/>
              <p:nvPr/>
            </p:nvSpPr>
            <p:spPr>
              <a:xfrm>
                <a:off x="7309959" y="1716409"/>
                <a:ext cx="59096" cy="44508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145" extrusionOk="0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55"/>
              <p:cNvSpPr/>
              <p:nvPr/>
            </p:nvSpPr>
            <p:spPr>
              <a:xfrm>
                <a:off x="7450700" y="1848727"/>
                <a:ext cx="59096" cy="31276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29" extrusionOk="0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55"/>
              <p:cNvSpPr/>
              <p:nvPr/>
            </p:nvSpPr>
            <p:spPr>
              <a:xfrm>
                <a:off x="7577840" y="1680391"/>
                <a:ext cx="59052" cy="481106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0966" extrusionOk="0">
                    <a:moveTo>
                      <a:pt x="0" y="1"/>
                    </a:moveTo>
                    <a:lnTo>
                      <a:pt x="0" y="10965"/>
                    </a:lnTo>
                    <a:lnTo>
                      <a:pt x="1346" y="1096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55"/>
              <p:cNvSpPr/>
              <p:nvPr/>
            </p:nvSpPr>
            <p:spPr>
              <a:xfrm>
                <a:off x="7378618" y="1668677"/>
                <a:ext cx="59096" cy="49282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233" extrusionOk="0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55"/>
              <p:cNvSpPr/>
              <p:nvPr/>
            </p:nvSpPr>
            <p:spPr>
              <a:xfrm>
                <a:off x="7651457" y="1565534"/>
                <a:ext cx="58877" cy="595964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3584" extrusionOk="0">
                    <a:moveTo>
                      <a:pt x="0" y="1"/>
                    </a:moveTo>
                    <a:lnTo>
                      <a:pt x="0" y="13583"/>
                    </a:lnTo>
                    <a:lnTo>
                      <a:pt x="1342" y="13583"/>
                    </a:lnTo>
                    <a:lnTo>
                      <a:pt x="13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55"/>
              <p:cNvSpPr/>
              <p:nvPr/>
            </p:nvSpPr>
            <p:spPr>
              <a:xfrm>
                <a:off x="7211248" y="2185793"/>
                <a:ext cx="939530" cy="5177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118" extrusionOk="0">
                    <a:moveTo>
                      <a:pt x="10708" y="0"/>
                    </a:moveTo>
                    <a:cubicBezTo>
                      <a:pt x="4794" y="0"/>
                      <a:pt x="0" y="26"/>
                      <a:pt x="0" y="57"/>
                    </a:cubicBezTo>
                    <a:cubicBezTo>
                      <a:pt x="0" y="91"/>
                      <a:pt x="4794" y="118"/>
                      <a:pt x="10708" y="118"/>
                    </a:cubicBezTo>
                    <a:cubicBezTo>
                      <a:pt x="16620" y="118"/>
                      <a:pt x="21414" y="91"/>
                      <a:pt x="21414" y="57"/>
                    </a:cubicBezTo>
                    <a:cubicBezTo>
                      <a:pt x="21414" y="26"/>
                      <a:pt x="16620" y="0"/>
                      <a:pt x="10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55"/>
              <p:cNvSpPr/>
              <p:nvPr/>
            </p:nvSpPr>
            <p:spPr>
              <a:xfrm>
                <a:off x="7183784" y="2082256"/>
                <a:ext cx="36151" cy="11889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71" extrusionOk="0">
                    <a:moveTo>
                      <a:pt x="1" y="0"/>
                    </a:moveTo>
                    <a:lnTo>
                      <a:pt x="1" y="271"/>
                    </a:lnTo>
                    <a:lnTo>
                      <a:pt x="823" y="271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55"/>
              <p:cNvSpPr/>
              <p:nvPr/>
            </p:nvSpPr>
            <p:spPr>
              <a:xfrm>
                <a:off x="7183784" y="1923879"/>
                <a:ext cx="36151" cy="11933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72" extrusionOk="0">
                    <a:moveTo>
                      <a:pt x="1" y="0"/>
                    </a:moveTo>
                    <a:lnTo>
                      <a:pt x="1" y="272"/>
                    </a:lnTo>
                    <a:lnTo>
                      <a:pt x="823" y="272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55"/>
              <p:cNvSpPr/>
              <p:nvPr/>
            </p:nvSpPr>
            <p:spPr>
              <a:xfrm>
                <a:off x="7183784" y="1625902"/>
                <a:ext cx="36151" cy="1175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68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55"/>
              <p:cNvSpPr/>
              <p:nvPr/>
            </p:nvSpPr>
            <p:spPr>
              <a:xfrm>
                <a:off x="7183784" y="1476167"/>
                <a:ext cx="36151" cy="1175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68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55"/>
              <p:cNvSpPr/>
              <p:nvPr/>
            </p:nvSpPr>
            <p:spPr>
              <a:xfrm>
                <a:off x="7185758" y="1774890"/>
                <a:ext cx="36063" cy="11933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72" extrusionOk="0">
                    <a:moveTo>
                      <a:pt x="0" y="1"/>
                    </a:moveTo>
                    <a:lnTo>
                      <a:pt x="0" y="272"/>
                    </a:lnTo>
                    <a:lnTo>
                      <a:pt x="821" y="272"/>
                    </a:lnTo>
                    <a:lnTo>
                      <a:pt x="8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5"/>
              <p:cNvSpPr/>
              <p:nvPr/>
            </p:nvSpPr>
            <p:spPr>
              <a:xfrm>
                <a:off x="7851391" y="1716409"/>
                <a:ext cx="59096" cy="44508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145" extrusionOk="0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55"/>
              <p:cNvSpPr/>
              <p:nvPr/>
            </p:nvSpPr>
            <p:spPr>
              <a:xfrm>
                <a:off x="7920051" y="1668677"/>
                <a:ext cx="59096" cy="49282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233" extrusionOk="0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2" name="Google Shape;762;p55"/>
          <p:cNvGrpSpPr/>
          <p:nvPr/>
        </p:nvGrpSpPr>
        <p:grpSpPr>
          <a:xfrm>
            <a:off x="4984483" y="2902006"/>
            <a:ext cx="1408755" cy="598793"/>
            <a:chOff x="4161633" y="3060816"/>
            <a:chExt cx="1579322" cy="671293"/>
          </a:xfrm>
        </p:grpSpPr>
        <p:sp>
          <p:nvSpPr>
            <p:cNvPr id="763" name="Google Shape;763;p55"/>
            <p:cNvSpPr/>
            <p:nvPr/>
          </p:nvSpPr>
          <p:spPr>
            <a:xfrm>
              <a:off x="4161633" y="3060816"/>
              <a:ext cx="1579322" cy="671293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5"/>
            <p:cNvSpPr/>
            <p:nvPr/>
          </p:nvSpPr>
          <p:spPr>
            <a:xfrm>
              <a:off x="4276884" y="3249069"/>
              <a:ext cx="173735" cy="205016"/>
            </a:xfrm>
            <a:custGeom>
              <a:avLst/>
              <a:gdLst/>
              <a:ahLst/>
              <a:cxnLst/>
              <a:rect l="l" t="t" r="r" b="b"/>
              <a:pathLst>
                <a:path w="3960" h="4673" extrusionOk="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5"/>
            <p:cNvSpPr/>
            <p:nvPr/>
          </p:nvSpPr>
          <p:spPr>
            <a:xfrm>
              <a:off x="4295266" y="3434077"/>
              <a:ext cx="328517" cy="168383"/>
            </a:xfrm>
            <a:custGeom>
              <a:avLst/>
              <a:gdLst/>
              <a:ahLst/>
              <a:cxnLst/>
              <a:rect l="l" t="t" r="r" b="b"/>
              <a:pathLst>
                <a:path w="7488" h="3838" extrusionOk="0">
                  <a:moveTo>
                    <a:pt x="3742" y="1"/>
                  </a:moveTo>
                  <a:lnTo>
                    <a:pt x="1" y="844"/>
                  </a:lnTo>
                  <a:cubicBezTo>
                    <a:pt x="385" y="2558"/>
                    <a:pt x="1915" y="3838"/>
                    <a:pt x="3742" y="3838"/>
                  </a:cubicBezTo>
                  <a:cubicBezTo>
                    <a:pt x="5577" y="3838"/>
                    <a:pt x="7112" y="2544"/>
                    <a:pt x="7487" y="818"/>
                  </a:cubicBezTo>
                  <a:lnTo>
                    <a:pt x="37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5"/>
            <p:cNvSpPr/>
            <p:nvPr/>
          </p:nvSpPr>
          <p:spPr>
            <a:xfrm>
              <a:off x="4746970" y="3289739"/>
              <a:ext cx="833709" cy="37774"/>
            </a:xfrm>
            <a:custGeom>
              <a:avLst/>
              <a:gdLst/>
              <a:ahLst/>
              <a:cxnLst/>
              <a:rect l="l" t="t" r="r" b="b"/>
              <a:pathLst>
                <a:path w="19003" h="861" extrusionOk="0">
                  <a:moveTo>
                    <a:pt x="1" y="1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5"/>
            <p:cNvSpPr/>
            <p:nvPr/>
          </p:nvSpPr>
          <p:spPr>
            <a:xfrm>
              <a:off x="4746970" y="3389240"/>
              <a:ext cx="833709" cy="37818"/>
            </a:xfrm>
            <a:custGeom>
              <a:avLst/>
              <a:gdLst/>
              <a:ahLst/>
              <a:cxnLst/>
              <a:rect l="l" t="t" r="r" b="b"/>
              <a:pathLst>
                <a:path w="19003" h="862" extrusionOk="0">
                  <a:moveTo>
                    <a:pt x="1" y="0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5"/>
            <p:cNvSpPr/>
            <p:nvPr/>
          </p:nvSpPr>
          <p:spPr>
            <a:xfrm>
              <a:off x="4746970" y="3499489"/>
              <a:ext cx="450658" cy="37818"/>
            </a:xfrm>
            <a:custGeom>
              <a:avLst/>
              <a:gdLst/>
              <a:ahLst/>
              <a:cxnLst/>
              <a:rect l="l" t="t" r="r" b="b"/>
              <a:pathLst>
                <a:path w="10272" h="862" extrusionOk="0">
                  <a:moveTo>
                    <a:pt x="1" y="0"/>
                  </a:moveTo>
                  <a:lnTo>
                    <a:pt x="1" y="861"/>
                  </a:lnTo>
                  <a:lnTo>
                    <a:pt x="10271" y="861"/>
                  </a:lnTo>
                  <a:lnTo>
                    <a:pt x="102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5"/>
            <p:cNvSpPr/>
            <p:nvPr/>
          </p:nvSpPr>
          <p:spPr>
            <a:xfrm flipH="1">
              <a:off x="4468091" y="3249069"/>
              <a:ext cx="173735" cy="205016"/>
            </a:xfrm>
            <a:custGeom>
              <a:avLst/>
              <a:gdLst/>
              <a:ahLst/>
              <a:cxnLst/>
              <a:rect l="l" t="t" r="r" b="b"/>
              <a:pathLst>
                <a:path w="3960" h="4673" extrusionOk="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0" name="Google Shape;770;p55"/>
          <p:cNvSpPr/>
          <p:nvPr/>
        </p:nvSpPr>
        <p:spPr>
          <a:xfrm rot="-5400000">
            <a:off x="7537530" y="1932954"/>
            <a:ext cx="61500" cy="14100"/>
          </a:xfrm>
          <a:prstGeom prst="rtTriangle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55"/>
          <p:cNvSpPr/>
          <p:nvPr/>
        </p:nvSpPr>
        <p:spPr>
          <a:xfrm>
            <a:off x="6237760" y="2107077"/>
            <a:ext cx="19176" cy="19020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55"/>
          <p:cNvSpPr/>
          <p:nvPr/>
        </p:nvSpPr>
        <p:spPr>
          <a:xfrm>
            <a:off x="7868613" y="1832983"/>
            <a:ext cx="19176" cy="19020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55"/>
          <p:cNvSpPr/>
          <p:nvPr/>
        </p:nvSpPr>
        <p:spPr>
          <a:xfrm>
            <a:off x="4925317" y="2973803"/>
            <a:ext cx="1408766" cy="574527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55"/>
          <p:cNvSpPr/>
          <p:nvPr/>
        </p:nvSpPr>
        <p:spPr>
          <a:xfrm>
            <a:off x="4373243" y="2632352"/>
            <a:ext cx="1107403" cy="310575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5"/>
          <p:cNvSpPr/>
          <p:nvPr/>
        </p:nvSpPr>
        <p:spPr>
          <a:xfrm>
            <a:off x="6378498" y="1259436"/>
            <a:ext cx="1107403" cy="310575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6"/>
          <p:cNvSpPr txBox="1">
            <a:spLocks noGrp="1"/>
          </p:cNvSpPr>
          <p:nvPr>
            <p:ph type="ctrTitle"/>
          </p:nvPr>
        </p:nvSpPr>
        <p:spPr>
          <a:xfrm>
            <a:off x="4789075" y="426425"/>
            <a:ext cx="3767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Vertical Analysis-TITAS (Balance Sheet)</a:t>
            </a:r>
            <a:endParaRPr/>
          </a:p>
        </p:txBody>
      </p:sp>
      <p:pic>
        <p:nvPicPr>
          <p:cNvPr id="345" name="Google Shape;345;p26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511134" y="1878389"/>
            <a:ext cx="432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47" name="Google Shape;347;p26"/>
          <p:cNvPicPr preferRelativeResize="0"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52000" y="1878389"/>
            <a:ext cx="4320000" cy="21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"/>
          <p:cNvSpPr txBox="1">
            <a:spLocks noGrp="1"/>
          </p:cNvSpPr>
          <p:nvPr>
            <p:ph type="ctrTitle"/>
          </p:nvPr>
        </p:nvSpPr>
        <p:spPr>
          <a:xfrm>
            <a:off x="4918375" y="457300"/>
            <a:ext cx="36384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Vertical Analysis-TITAS (Balance Sheet)</a:t>
            </a:r>
            <a:endParaRPr/>
          </a:p>
        </p:txBody>
      </p:sp>
      <p:pic>
        <p:nvPicPr>
          <p:cNvPr id="353" name="Google Shape;353;p27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52000" y="1832051"/>
            <a:ext cx="4320000" cy="23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7"/>
          <p:cNvPicPr preferRelativeResize="0"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691134" y="1832051"/>
            <a:ext cx="4140000" cy="23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8"/>
          <p:cNvSpPr txBox="1">
            <a:spLocks noGrp="1"/>
          </p:cNvSpPr>
          <p:nvPr>
            <p:ph type="ctrTitle"/>
          </p:nvPr>
        </p:nvSpPr>
        <p:spPr>
          <a:xfrm>
            <a:off x="5362075" y="467575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Vertical Analysis (Balance Sheet)</a:t>
            </a:r>
            <a:endParaRPr/>
          </a:p>
        </p:txBody>
      </p:sp>
      <p:graphicFrame>
        <p:nvGraphicFramePr>
          <p:cNvPr id="361" name="Google Shape;361;p28"/>
          <p:cNvGraphicFramePr/>
          <p:nvPr>
            <p:extLst>
              <p:ext uri="{D42A27DB-BD31-4B8C-83A1-F6EECF244321}">
                <p14:modId xmlns:p14="http://schemas.microsoft.com/office/powerpoint/2010/main" val="995479090"/>
              </p:ext>
            </p:extLst>
          </p:nvPr>
        </p:nvGraphicFramePr>
        <p:xfrm>
          <a:off x="1236738" y="1309963"/>
          <a:ext cx="6670525" cy="3115721"/>
        </p:xfrm>
        <a:graphic>
          <a:graphicData uri="http://schemas.openxmlformats.org/drawingml/2006/table">
            <a:tbl>
              <a:tblPr>
                <a:noFill/>
                <a:tableStyleId>{064BC425-E777-43C8-AABD-14B46BC0F312}</a:tableStyleId>
              </a:tblPr>
              <a:tblGrid>
                <a:gridCol w="203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0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4525">
                <a:tc grid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DESCO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25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Particulars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June 30, 2021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June 30, 2020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 in Taka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Percentage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 in Taka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Percentage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525">
                <a:tc gridSpan="5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ASSETS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Non-current Assets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52,202,477,849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65.96%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40,585,729,350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57.40%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Current Assets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26,940,114,942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34.04%</a:t>
                      </a:r>
                      <a:endParaRPr sz="1200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30,117,446,368</a:t>
                      </a:r>
                      <a:endParaRPr sz="1200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42.60%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Assets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79,142,592,791</a:t>
                      </a:r>
                      <a:endParaRPr sz="1200" u="dbl" baseline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100.00%</a:t>
                      </a:r>
                      <a:endParaRPr sz="1200" u="dbl" baseline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70,703,175,717</a:t>
                      </a:r>
                      <a:endParaRPr sz="1200" u="dbl" baseline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100.00%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EQUITY AND LIABILITIES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Capital and Reserves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25,938,786,858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32.77%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18,589,300,583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26.29%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Long-term Liabilities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35,182,962,340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44.46%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33,913,532,799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47.97%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Current Liabilities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18,020,843,592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22.77%</a:t>
                      </a:r>
                      <a:endParaRPr sz="1200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18,200,342,334</a:t>
                      </a:r>
                      <a:endParaRPr sz="1200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25.74%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5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Equity and Liabilities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79,142,592,791</a:t>
                      </a:r>
                      <a:endParaRPr sz="1200" u="dbl" baseline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100.00%</a:t>
                      </a:r>
                      <a:endParaRPr sz="1200" u="dbl" baseline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70,703,175,717</a:t>
                      </a:r>
                      <a:endParaRPr sz="1200" u="dbl" baseline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100.00%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62" name="Google Shape;362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9"/>
          <p:cNvSpPr txBox="1">
            <a:spLocks noGrp="1"/>
          </p:cNvSpPr>
          <p:nvPr>
            <p:ph type="ctrTitle"/>
          </p:nvPr>
        </p:nvSpPr>
        <p:spPr>
          <a:xfrm>
            <a:off x="4553275" y="449600"/>
            <a:ext cx="400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Vertical Analysis-DESCO (Balance Sheet)</a:t>
            </a:r>
            <a:endParaRPr/>
          </a:p>
        </p:txBody>
      </p:sp>
      <p:pic>
        <p:nvPicPr>
          <p:cNvPr id="368" name="Google Shape;368;p29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32000" y="1844401"/>
            <a:ext cx="4140000" cy="23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9"/>
          <p:cNvPicPr preferRelativeResize="0"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691134" y="1844401"/>
            <a:ext cx="4140000" cy="23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0"/>
          <p:cNvSpPr txBox="1">
            <a:spLocks noGrp="1"/>
          </p:cNvSpPr>
          <p:nvPr>
            <p:ph type="ctrTitle"/>
          </p:nvPr>
        </p:nvSpPr>
        <p:spPr>
          <a:xfrm>
            <a:off x="4467775" y="395575"/>
            <a:ext cx="40890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Vertical Analysis-DESCO (Balance Sheet)</a:t>
            </a:r>
            <a:endParaRPr/>
          </a:p>
        </p:txBody>
      </p:sp>
      <p:pic>
        <p:nvPicPr>
          <p:cNvPr id="376" name="Google Shape;376;p30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32000" y="1895598"/>
            <a:ext cx="4140000" cy="23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0"/>
          <p:cNvPicPr preferRelativeResize="0"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691134" y="1895598"/>
            <a:ext cx="4140000" cy="23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3" name="Google Shape;383;p31"/>
          <p:cNvGraphicFramePr/>
          <p:nvPr>
            <p:extLst>
              <p:ext uri="{D42A27DB-BD31-4B8C-83A1-F6EECF244321}">
                <p14:modId xmlns:p14="http://schemas.microsoft.com/office/powerpoint/2010/main" val="3868234621"/>
              </p:ext>
            </p:extLst>
          </p:nvPr>
        </p:nvGraphicFramePr>
        <p:xfrm>
          <a:off x="793625" y="1056925"/>
          <a:ext cx="7556750" cy="3684767"/>
        </p:xfrm>
        <a:graphic>
          <a:graphicData uri="http://schemas.openxmlformats.org/drawingml/2006/table">
            <a:tbl>
              <a:tblPr>
                <a:noFill/>
                <a:tableStyleId>{064BC425-E777-43C8-AABD-14B46BC0F312}</a:tableStyleId>
              </a:tblPr>
              <a:tblGrid>
                <a:gridCol w="208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7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6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0175">
                <a:tc grid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 COMPANY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175">
                <a:tc grid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 June, 2021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200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PARTICULARS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DESCO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TITAS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2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Percentage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Amount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Percentage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175">
                <a:tc gridSpan="5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ASSETS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Non-current Assets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52,202,477,849.00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65.96%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53,195,628,122.00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29.47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0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Current Assets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26,940,114,942.00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34.04%</a:t>
                      </a:r>
                      <a:endParaRPr sz="1200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127,327,858,394.00</a:t>
                      </a:r>
                      <a:endParaRPr sz="1200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70.53%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0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Assets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79,142,592,791.00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100.00%</a:t>
                      </a:r>
                      <a:endParaRPr sz="1200" u="dbl" baseline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180,523,486,516.00</a:t>
                      </a:r>
                      <a:endParaRPr sz="1200" u="dbl" baseline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100%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EQUITY AND LIABILITIES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0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Capital and Reserves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25,938,786,858.00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32.77%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0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Shareholders’ Equity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71,783,221,940.00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39.76%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0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Long-term Liabilities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35,182,962,340.00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44.46%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0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Non-Current Liabilities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29,563,592,263.00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16.38%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0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Current Liabilities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18,020,843,592.00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22.77%</a:t>
                      </a:r>
                      <a:endParaRPr sz="1200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79,176,672,313.00</a:t>
                      </a:r>
                      <a:endParaRPr sz="1200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43.86%</a:t>
                      </a:r>
                      <a:endParaRPr sz="1200" u="sng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0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Equity and Liabilities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79,142,592,791.00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100.00%</a:t>
                      </a:r>
                      <a:endParaRPr sz="1200" u="dbl" baseline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180,523,486,516.00</a:t>
                      </a:r>
                      <a:endParaRPr sz="1200" u="dbl" baseline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dbl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100.00%</a:t>
                      </a:r>
                      <a:endParaRPr sz="1200" u="dbl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84" name="Google Shape;384;p31"/>
          <p:cNvSpPr txBox="1">
            <a:spLocks noGrp="1"/>
          </p:cNvSpPr>
          <p:nvPr>
            <p:ph type="ctrTitle"/>
          </p:nvPr>
        </p:nvSpPr>
        <p:spPr>
          <a:xfrm>
            <a:off x="5205425" y="41795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Vertical Analysis (Balance Sheet)</a:t>
            </a:r>
            <a:endParaRPr/>
          </a:p>
        </p:txBody>
      </p:sp>
      <p:sp>
        <p:nvSpPr>
          <p:cNvPr id="385" name="Google Shape;385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conomy Thesis by Slidesgo">
  <a:themeElements>
    <a:clrScheme name="Simple Light">
      <a:dk1>
        <a:srgbClr val="FAFAFA"/>
      </a:dk1>
      <a:lt1>
        <a:srgbClr val="C1E5F8"/>
      </a:lt1>
      <a:dk2>
        <a:srgbClr val="A4D8F4"/>
      </a:dk2>
      <a:lt2>
        <a:srgbClr val="71B8DF"/>
      </a:lt2>
      <a:accent1>
        <a:srgbClr val="53A7D5"/>
      </a:accent1>
      <a:accent2>
        <a:srgbClr val="217BAC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1614</Words>
  <Application>Microsoft Office PowerPoint</Application>
  <PresentationFormat>On-screen Show (16:9)</PresentationFormat>
  <Paragraphs>834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Josefin Slab SemiBold</vt:lpstr>
      <vt:lpstr>Unica One</vt:lpstr>
      <vt:lpstr>Times New Roman</vt:lpstr>
      <vt:lpstr>Cambria Math</vt:lpstr>
      <vt:lpstr>Josefin Slab</vt:lpstr>
      <vt:lpstr>Arial</vt:lpstr>
      <vt:lpstr>Anton</vt:lpstr>
      <vt:lpstr>Abel</vt:lpstr>
      <vt:lpstr>Anaheim</vt:lpstr>
      <vt:lpstr>Staatliches</vt:lpstr>
      <vt:lpstr>Josefin Sans</vt:lpstr>
      <vt:lpstr>Economy Thesis by Slidesgo</vt:lpstr>
      <vt:lpstr>Financial statement analysis</vt:lpstr>
      <vt:lpstr>VERTICAL ANALYSIS</vt:lpstr>
      <vt:lpstr>Vertical Analysis (Balance Sheet)</vt:lpstr>
      <vt:lpstr>Vertical Analysis-TITAS (Balance Sheet)</vt:lpstr>
      <vt:lpstr>Vertical Analysis-TITAS (Balance Sheet)</vt:lpstr>
      <vt:lpstr>Vertical Analysis (Balance Sheet)</vt:lpstr>
      <vt:lpstr>Vertical Analysis-DESCO (Balance Sheet)</vt:lpstr>
      <vt:lpstr>Vertical Analysis-DESCO (Balance Sheet)</vt:lpstr>
      <vt:lpstr>Vertical Analysis (Balance Sheet)</vt:lpstr>
      <vt:lpstr>Vertical Analysis (Balance Sheet)</vt:lpstr>
      <vt:lpstr>Vertical Analysis (Balance Sheet)</vt:lpstr>
      <vt:lpstr>Vertical Analysis (Income statement)</vt:lpstr>
      <vt:lpstr>Vertical Analysis (Income statement)</vt:lpstr>
      <vt:lpstr>Vertical Analysis (Income statement)</vt:lpstr>
      <vt:lpstr>HORIZONTAL ANALYSIS</vt:lpstr>
      <vt:lpstr>Horizontal Analysis (Balance Sheet)</vt:lpstr>
      <vt:lpstr>Horizontal Analysis (Balance Sheet)</vt:lpstr>
      <vt:lpstr>horizontal Analysis (Balance Sheet)</vt:lpstr>
      <vt:lpstr>Horizontal Analysis (Income statement)</vt:lpstr>
      <vt:lpstr>horizontal Analysis (Income statement)</vt:lpstr>
      <vt:lpstr>Horizontal  Analysis (Income statement)</vt:lpstr>
      <vt:lpstr>RATIO ANALYSIS</vt:lpstr>
      <vt:lpstr>CURRENT RATIO</vt:lpstr>
      <vt:lpstr>acid-test RATIO</vt:lpstr>
      <vt:lpstr>Receivables turnover</vt:lpstr>
      <vt:lpstr>Inventory turnover</vt:lpstr>
      <vt:lpstr>Profit margin</vt:lpstr>
      <vt:lpstr>Asset turnover</vt:lpstr>
      <vt:lpstr>Return on assets</vt:lpstr>
      <vt:lpstr>Return on common stockholders equity</vt:lpstr>
      <vt:lpstr>payout RATIO</vt:lpstr>
      <vt:lpstr>Debt to total assets RATIO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statement analysis</dc:title>
  <cp:lastModifiedBy>User</cp:lastModifiedBy>
  <cp:revision>8</cp:revision>
  <dcterms:modified xsi:type="dcterms:W3CDTF">2022-06-19T17:48:49Z</dcterms:modified>
</cp:coreProperties>
</file>